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2"/>
  </p:notesMasterIdLst>
  <p:handoutMasterIdLst>
    <p:handoutMasterId r:id="rId23"/>
  </p:handoutMasterIdLst>
  <p:sldIdLst>
    <p:sldId id="402" r:id="rId5"/>
    <p:sldId id="403" r:id="rId6"/>
    <p:sldId id="433" r:id="rId7"/>
    <p:sldId id="409" r:id="rId8"/>
    <p:sldId id="408" r:id="rId9"/>
    <p:sldId id="439" r:id="rId10"/>
    <p:sldId id="440" r:id="rId11"/>
    <p:sldId id="441" r:id="rId12"/>
    <p:sldId id="442" r:id="rId13"/>
    <p:sldId id="443" r:id="rId14"/>
    <p:sldId id="400" r:id="rId15"/>
    <p:sldId id="438" r:id="rId16"/>
    <p:sldId id="412" r:id="rId17"/>
    <p:sldId id="413" r:id="rId18"/>
    <p:sldId id="432" r:id="rId19"/>
    <p:sldId id="414" r:id="rId20"/>
    <p:sldId id="405" r:id="rId21"/>
  </p:sldIdLst>
  <p:sldSz cx="9144000" cy="6858000" type="screen4x3"/>
  <p:notesSz cx="7010400" cy="9296400"/>
  <p:defaultTextStyle>
    <a:defPPr>
      <a:defRPr lang="en-US"/>
    </a:defPPr>
    <a:lvl1pPr algn="l" rtl="0" fontAlgn="base">
      <a:spcBef>
        <a:spcPct val="0"/>
      </a:spcBef>
      <a:spcAft>
        <a:spcPct val="0"/>
      </a:spcAft>
      <a:defRPr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66FF33"/>
    <a:srgbClr val="0000FF"/>
    <a:srgbClr val="FFFFFF"/>
    <a:srgbClr val="FF0066"/>
    <a:srgbClr val="777777"/>
    <a:srgbClr val="B2B2B2"/>
    <a:srgbClr val="969696"/>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784" autoAdjust="0"/>
  </p:normalViewPr>
  <p:slideViewPr>
    <p:cSldViewPr>
      <p:cViewPr varScale="1">
        <p:scale>
          <a:sx n="96" d="100"/>
          <a:sy n="96" d="100"/>
        </p:scale>
        <p:origin x="1932"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a Sanchez" userId="5bf08281-4a45-4b17-b11d-593661d32c38" providerId="ADAL" clId="{EF248B09-F2E1-4453-A14B-4B74D6436157}"/>
    <pc:docChg chg="undo custSel addSld delSld modSld modMainMaster modNotesMaster modHandout">
      <pc:chgData name="Erica Sanchez" userId="5bf08281-4a45-4b17-b11d-593661d32c38" providerId="ADAL" clId="{EF248B09-F2E1-4453-A14B-4B74D6436157}" dt="2025-03-26T20:54:50.322" v="3656" actId="1076"/>
      <pc:docMkLst>
        <pc:docMk/>
      </pc:docMkLst>
      <pc:sldChg chg="modNotesTx">
        <pc:chgData name="Erica Sanchez" userId="5bf08281-4a45-4b17-b11d-593661d32c38" providerId="ADAL" clId="{EF248B09-F2E1-4453-A14B-4B74D6436157}" dt="2025-03-26T05:56:35.241" v="2003" actId="6549"/>
        <pc:sldMkLst>
          <pc:docMk/>
          <pc:sldMk cId="3200326697" sldId="400"/>
        </pc:sldMkLst>
      </pc:sldChg>
      <pc:sldChg chg="modSp mod">
        <pc:chgData name="Erica Sanchez" userId="5bf08281-4a45-4b17-b11d-593661d32c38" providerId="ADAL" clId="{EF248B09-F2E1-4453-A14B-4B74D6436157}" dt="2025-03-26T04:46:25.865" v="956"/>
        <pc:sldMkLst>
          <pc:docMk/>
          <pc:sldMk cId="4239094701" sldId="403"/>
        </pc:sldMkLst>
        <pc:spChg chg="mod">
          <ac:chgData name="Erica Sanchez" userId="5bf08281-4a45-4b17-b11d-593661d32c38" providerId="ADAL" clId="{EF248B09-F2E1-4453-A14B-4B74D6436157}" dt="2025-03-26T04:46:25.865" v="956"/>
          <ac:spMkLst>
            <pc:docMk/>
            <pc:sldMk cId="4239094701" sldId="403"/>
            <ac:spMk id="3" creationId="{DB87D885-A352-42A2-8363-9937A92667F8}"/>
          </ac:spMkLst>
        </pc:spChg>
      </pc:sldChg>
      <pc:sldChg chg="modNotesTx">
        <pc:chgData name="Erica Sanchez" userId="5bf08281-4a45-4b17-b11d-593661d32c38" providerId="ADAL" clId="{EF248B09-F2E1-4453-A14B-4B74D6436157}" dt="2025-03-26T20:51:27.035" v="3648" actId="20577"/>
        <pc:sldMkLst>
          <pc:docMk/>
          <pc:sldMk cId="1605295491" sldId="408"/>
        </pc:sldMkLst>
      </pc:sldChg>
      <pc:sldChg chg="addSp delSp modSp mod modNotesTx">
        <pc:chgData name="Erica Sanchez" userId="5bf08281-4a45-4b17-b11d-593661d32c38" providerId="ADAL" clId="{EF248B09-F2E1-4453-A14B-4B74D6436157}" dt="2025-03-26T20:54:50.322" v="3656" actId="1076"/>
        <pc:sldMkLst>
          <pc:docMk/>
          <pc:sldMk cId="140264003" sldId="409"/>
        </pc:sldMkLst>
        <pc:spChg chg="del">
          <ac:chgData name="Erica Sanchez" userId="5bf08281-4a45-4b17-b11d-593661d32c38" providerId="ADAL" clId="{EF248B09-F2E1-4453-A14B-4B74D6436157}" dt="2025-03-26T18:48:28.888" v="2492" actId="478"/>
          <ac:spMkLst>
            <pc:docMk/>
            <pc:sldMk cId="140264003" sldId="409"/>
            <ac:spMk id="7" creationId="{042EC9B1-C41D-05C2-C324-97D09153CEFD}"/>
          </ac:spMkLst>
        </pc:spChg>
        <pc:spChg chg="mod">
          <ac:chgData name="Erica Sanchez" userId="5bf08281-4a45-4b17-b11d-593661d32c38" providerId="ADAL" clId="{EF248B09-F2E1-4453-A14B-4B74D6436157}" dt="2025-03-26T20:54:44.242" v="3655" actId="1076"/>
          <ac:spMkLst>
            <pc:docMk/>
            <pc:sldMk cId="140264003" sldId="409"/>
            <ac:spMk id="11" creationId="{5156809A-81EA-F746-C76B-FC5B6FEC6AB5}"/>
          </ac:spMkLst>
        </pc:spChg>
        <pc:spChg chg="mod">
          <ac:chgData name="Erica Sanchez" userId="5bf08281-4a45-4b17-b11d-593661d32c38" providerId="ADAL" clId="{EF248B09-F2E1-4453-A14B-4B74D6436157}" dt="2025-03-26T20:54:50.322" v="3656" actId="1076"/>
          <ac:spMkLst>
            <pc:docMk/>
            <pc:sldMk cId="140264003" sldId="409"/>
            <ac:spMk id="12" creationId="{0F8E5AD8-68FB-F331-E5F2-4FAFC2CE1D07}"/>
          </ac:spMkLst>
        </pc:spChg>
        <pc:spChg chg="mod">
          <ac:chgData name="Erica Sanchez" userId="5bf08281-4a45-4b17-b11d-593661d32c38" providerId="ADAL" clId="{EF248B09-F2E1-4453-A14B-4B74D6436157}" dt="2025-03-26T18:48:10.647" v="2489" actId="1035"/>
          <ac:spMkLst>
            <pc:docMk/>
            <pc:sldMk cId="140264003" sldId="409"/>
            <ac:spMk id="15" creationId="{2FAC9B5E-31FA-28FD-4C2F-92D3EF1D4C1E}"/>
          </ac:spMkLst>
        </pc:spChg>
        <pc:picChg chg="add mod">
          <ac:chgData name="Erica Sanchez" userId="5bf08281-4a45-4b17-b11d-593661d32c38" providerId="ADAL" clId="{EF248B09-F2E1-4453-A14B-4B74D6436157}" dt="2025-03-26T18:17:01.174" v="2474" actId="1076"/>
          <ac:picMkLst>
            <pc:docMk/>
            <pc:sldMk cId="140264003" sldId="409"/>
            <ac:picMk id="3" creationId="{5B0C9553-10B8-CED3-D98B-324FD619C58F}"/>
          </ac:picMkLst>
        </pc:picChg>
        <pc:picChg chg="del">
          <ac:chgData name="Erica Sanchez" userId="5bf08281-4a45-4b17-b11d-593661d32c38" providerId="ADAL" clId="{EF248B09-F2E1-4453-A14B-4B74D6436157}" dt="2025-03-26T18:48:27.239" v="2491" actId="478"/>
          <ac:picMkLst>
            <pc:docMk/>
            <pc:sldMk cId="140264003" sldId="409"/>
            <ac:picMk id="5" creationId="{E246A6A7-2E14-3EE6-6B0F-9E01E50A6671}"/>
          </ac:picMkLst>
        </pc:picChg>
        <pc:picChg chg="del mod">
          <ac:chgData name="Erica Sanchez" userId="5bf08281-4a45-4b17-b11d-593661d32c38" providerId="ADAL" clId="{EF248B09-F2E1-4453-A14B-4B74D6436157}" dt="2025-03-26T18:16:35.487" v="2471" actId="478"/>
          <ac:picMkLst>
            <pc:docMk/>
            <pc:sldMk cId="140264003" sldId="409"/>
            <ac:picMk id="8" creationId="{454FFC44-4239-198D-A657-145D3700905E}"/>
          </ac:picMkLst>
        </pc:picChg>
        <pc:picChg chg="mod ord">
          <ac:chgData name="Erica Sanchez" userId="5bf08281-4a45-4b17-b11d-593661d32c38" providerId="ADAL" clId="{EF248B09-F2E1-4453-A14B-4B74D6436157}" dt="2025-03-26T18:48:19.304" v="2490" actId="166"/>
          <ac:picMkLst>
            <pc:docMk/>
            <pc:sldMk cId="140264003" sldId="409"/>
            <ac:picMk id="10" creationId="{0CC8F19E-24BA-C604-15DC-BA1E9193DEED}"/>
          </ac:picMkLst>
        </pc:picChg>
      </pc:sldChg>
      <pc:sldChg chg="modSp mod">
        <pc:chgData name="Erica Sanchez" userId="5bf08281-4a45-4b17-b11d-593661d32c38" providerId="ADAL" clId="{EF248B09-F2E1-4453-A14B-4B74D6436157}" dt="2025-03-26T15:10:22.403" v="2135" actId="2061"/>
        <pc:sldMkLst>
          <pc:docMk/>
          <pc:sldMk cId="1171905966" sldId="412"/>
        </pc:sldMkLst>
        <pc:spChg chg="ord">
          <ac:chgData name="Erica Sanchez" userId="5bf08281-4a45-4b17-b11d-593661d32c38" providerId="ADAL" clId="{EF248B09-F2E1-4453-A14B-4B74D6436157}" dt="2025-03-26T05:18:08.739" v="1356" actId="167"/>
          <ac:spMkLst>
            <pc:docMk/>
            <pc:sldMk cId="1171905966" sldId="412"/>
            <ac:spMk id="3" creationId="{1269F3AC-73DF-7A24-3757-8C5B2849186C}"/>
          </ac:spMkLst>
        </pc:spChg>
        <pc:graphicFrameChg chg="mod modGraphic">
          <ac:chgData name="Erica Sanchez" userId="5bf08281-4a45-4b17-b11d-593661d32c38" providerId="ADAL" clId="{EF248B09-F2E1-4453-A14B-4B74D6436157}" dt="2025-03-26T15:10:22.403" v="2135" actId="2061"/>
          <ac:graphicFrameMkLst>
            <pc:docMk/>
            <pc:sldMk cId="1171905966" sldId="412"/>
            <ac:graphicFrameMk id="6" creationId="{9318CBC7-F56A-DC3B-DE25-50C6B3BA3EEE}"/>
          </ac:graphicFrameMkLst>
        </pc:graphicFrameChg>
      </pc:sldChg>
      <pc:sldChg chg="modSp mod">
        <pc:chgData name="Erica Sanchez" userId="5bf08281-4a45-4b17-b11d-593661d32c38" providerId="ADAL" clId="{EF248B09-F2E1-4453-A14B-4B74D6436157}" dt="2025-03-26T15:07:05.431" v="2107" actId="20577"/>
        <pc:sldMkLst>
          <pc:docMk/>
          <pc:sldMk cId="3152905387" sldId="414"/>
        </pc:sldMkLst>
        <pc:spChg chg="mod">
          <ac:chgData name="Erica Sanchez" userId="5bf08281-4a45-4b17-b11d-593661d32c38" providerId="ADAL" clId="{EF248B09-F2E1-4453-A14B-4B74D6436157}" dt="2025-03-26T15:07:05.431" v="2107" actId="20577"/>
          <ac:spMkLst>
            <pc:docMk/>
            <pc:sldMk cId="3152905387" sldId="414"/>
            <ac:spMk id="9" creationId="{6A45989F-A791-C6A1-9915-9ECECC2472A4}"/>
          </ac:spMkLst>
        </pc:spChg>
      </pc:sldChg>
      <pc:sldChg chg="modSp mod modNotesTx">
        <pc:chgData name="Erica Sanchez" userId="5bf08281-4a45-4b17-b11d-593661d32c38" providerId="ADAL" clId="{EF248B09-F2E1-4453-A14B-4B74D6436157}" dt="2025-03-26T15:43:11.944" v="2468" actId="20577"/>
        <pc:sldMkLst>
          <pc:docMk/>
          <pc:sldMk cId="2107622691" sldId="432"/>
        </pc:sldMkLst>
        <pc:spChg chg="mod">
          <ac:chgData name="Erica Sanchez" userId="5bf08281-4a45-4b17-b11d-593661d32c38" providerId="ADAL" clId="{EF248B09-F2E1-4453-A14B-4B74D6436157}" dt="2025-03-26T04:38:28.684" v="300" actId="14100"/>
          <ac:spMkLst>
            <pc:docMk/>
            <pc:sldMk cId="2107622691" sldId="432"/>
            <ac:spMk id="5" creationId="{B661A5C1-CFB4-469A-944E-E1A6C9044A6D}"/>
          </ac:spMkLst>
        </pc:spChg>
        <pc:graphicFrameChg chg="mod modGraphic">
          <ac:chgData name="Erica Sanchez" userId="5bf08281-4a45-4b17-b11d-593661d32c38" providerId="ADAL" clId="{EF248B09-F2E1-4453-A14B-4B74D6436157}" dt="2025-03-26T04:38:07.372" v="299" actId="20577"/>
          <ac:graphicFrameMkLst>
            <pc:docMk/>
            <pc:sldMk cId="2107622691" sldId="432"/>
            <ac:graphicFrameMk id="2" creationId="{B60578CC-F34F-A804-5FC0-BA9E8A972F1D}"/>
          </ac:graphicFrameMkLst>
        </pc:graphicFrameChg>
      </pc:sldChg>
      <pc:sldChg chg="addSp delSp modSp mod modNotesTx">
        <pc:chgData name="Erica Sanchez" userId="5bf08281-4a45-4b17-b11d-593661d32c38" providerId="ADAL" clId="{EF248B09-F2E1-4453-A14B-4B74D6436157}" dt="2025-03-26T20:34:51.234" v="3640" actId="6549"/>
        <pc:sldMkLst>
          <pc:docMk/>
          <pc:sldMk cId="126623058" sldId="433"/>
        </pc:sldMkLst>
        <pc:spChg chg="mod">
          <ac:chgData name="Erica Sanchez" userId="5bf08281-4a45-4b17-b11d-593661d32c38" providerId="ADAL" clId="{EF248B09-F2E1-4453-A14B-4B74D6436157}" dt="2025-03-26T04:24:29.678" v="96" actId="692"/>
          <ac:spMkLst>
            <pc:docMk/>
            <pc:sldMk cId="126623058" sldId="433"/>
            <ac:spMk id="6" creationId="{A9A59409-7CA0-A5F9-641A-7A76FD09C7E2}"/>
          </ac:spMkLst>
        </pc:spChg>
        <pc:spChg chg="add del mod">
          <ac:chgData name="Erica Sanchez" userId="5bf08281-4a45-4b17-b11d-593661d32c38" providerId="ADAL" clId="{EF248B09-F2E1-4453-A14B-4B74D6436157}" dt="2025-03-26T20:34:51.234" v="3640" actId="6549"/>
          <ac:spMkLst>
            <pc:docMk/>
            <pc:sldMk cId="126623058" sldId="433"/>
            <ac:spMk id="9" creationId="{C977D278-AAC8-BF2B-BD1F-C362C5200A2A}"/>
          </ac:spMkLst>
        </pc:spChg>
        <pc:spChg chg="add mod">
          <ac:chgData name="Erica Sanchez" userId="5bf08281-4a45-4b17-b11d-593661d32c38" providerId="ADAL" clId="{EF248B09-F2E1-4453-A14B-4B74D6436157}" dt="2025-03-26T04:21:56.782" v="82" actId="1037"/>
          <ac:spMkLst>
            <pc:docMk/>
            <pc:sldMk cId="126623058" sldId="433"/>
            <ac:spMk id="10" creationId="{6874BD2C-3B90-AE8F-85B1-96D923DB68A2}"/>
          </ac:spMkLst>
        </pc:spChg>
        <pc:spChg chg="add mod">
          <ac:chgData name="Erica Sanchez" userId="5bf08281-4a45-4b17-b11d-593661d32c38" providerId="ADAL" clId="{EF248B09-F2E1-4453-A14B-4B74D6436157}" dt="2025-03-26T04:24:05.588" v="94" actId="14100"/>
          <ac:spMkLst>
            <pc:docMk/>
            <pc:sldMk cId="126623058" sldId="433"/>
            <ac:spMk id="11" creationId="{1930EB2D-D87E-A992-B4F2-E40346E1CB2C}"/>
          </ac:spMkLst>
        </pc:spChg>
        <pc:spChg chg="add del mod">
          <ac:chgData name="Erica Sanchez" userId="5bf08281-4a45-4b17-b11d-593661d32c38" providerId="ADAL" clId="{EF248B09-F2E1-4453-A14B-4B74D6436157}" dt="2025-03-26T04:30:27.403" v="176" actId="478"/>
          <ac:spMkLst>
            <pc:docMk/>
            <pc:sldMk cId="126623058" sldId="433"/>
            <ac:spMk id="12" creationId="{A9051DD8-078C-E1D5-57B2-E0AA26134467}"/>
          </ac:spMkLst>
        </pc:spChg>
        <pc:spChg chg="add del mod">
          <ac:chgData name="Erica Sanchez" userId="5bf08281-4a45-4b17-b11d-593661d32c38" providerId="ADAL" clId="{EF248B09-F2E1-4453-A14B-4B74D6436157}" dt="2025-03-26T04:45:25.977" v="951" actId="478"/>
          <ac:spMkLst>
            <pc:docMk/>
            <pc:sldMk cId="126623058" sldId="433"/>
            <ac:spMk id="13" creationId="{074E67DF-1D23-CC4E-8A5D-99D2189134E1}"/>
          </ac:spMkLst>
        </pc:spChg>
        <pc:spChg chg="add mod">
          <ac:chgData name="Erica Sanchez" userId="5bf08281-4a45-4b17-b11d-593661d32c38" providerId="ADAL" clId="{EF248B09-F2E1-4453-A14B-4B74D6436157}" dt="2025-03-26T04:45:45.259" v="952"/>
          <ac:spMkLst>
            <pc:docMk/>
            <pc:sldMk cId="126623058" sldId="433"/>
            <ac:spMk id="14" creationId="{341D2834-3D93-194F-9F37-A57B92172C69}"/>
          </ac:spMkLst>
        </pc:spChg>
        <pc:picChg chg="add mod">
          <ac:chgData name="Erica Sanchez" userId="5bf08281-4a45-4b17-b11d-593661d32c38" providerId="ADAL" clId="{EF248B09-F2E1-4453-A14B-4B74D6436157}" dt="2025-03-26T04:21:12.052" v="68" actId="1076"/>
          <ac:picMkLst>
            <pc:docMk/>
            <pc:sldMk cId="126623058" sldId="433"/>
            <ac:picMk id="2" creationId="{49653566-66C1-487F-DA58-D9C5DDF6CB7E}"/>
          </ac:picMkLst>
        </pc:picChg>
        <pc:picChg chg="mod">
          <ac:chgData name="Erica Sanchez" userId="5bf08281-4a45-4b17-b11d-593661d32c38" providerId="ADAL" clId="{EF248B09-F2E1-4453-A14B-4B74D6436157}" dt="2025-03-26T04:22:39.136" v="88" actId="1076"/>
          <ac:picMkLst>
            <pc:docMk/>
            <pc:sldMk cId="126623058" sldId="433"/>
            <ac:picMk id="5" creationId="{F693CF10-F7D3-A326-AC2F-1A4F44B62F1F}"/>
          </ac:picMkLst>
        </pc:picChg>
      </pc:sldChg>
      <pc:sldChg chg="addSp delSp modSp del mod">
        <pc:chgData name="Erica Sanchez" userId="5bf08281-4a45-4b17-b11d-593661d32c38" providerId="ADAL" clId="{EF248B09-F2E1-4453-A14B-4B74D6436157}" dt="2025-03-26T04:25:20.397" v="104" actId="2696"/>
        <pc:sldMkLst>
          <pc:docMk/>
          <pc:sldMk cId="3837924224" sldId="434"/>
        </pc:sldMkLst>
        <pc:spChg chg="del">
          <ac:chgData name="Erica Sanchez" userId="5bf08281-4a45-4b17-b11d-593661d32c38" providerId="ADAL" clId="{EF248B09-F2E1-4453-A14B-4B74D6436157}" dt="2025-03-26T04:19:47.538" v="0" actId="478"/>
          <ac:spMkLst>
            <pc:docMk/>
            <pc:sldMk cId="3837924224" sldId="434"/>
            <ac:spMk id="2" creationId="{B2072BC4-9595-8FC9-6D5A-3D6D59B5E9AA}"/>
          </ac:spMkLst>
        </pc:spChg>
        <pc:spChg chg="add mod">
          <ac:chgData name="Erica Sanchez" userId="5bf08281-4a45-4b17-b11d-593661d32c38" providerId="ADAL" clId="{EF248B09-F2E1-4453-A14B-4B74D6436157}" dt="2025-03-26T04:25:05.397" v="103" actId="692"/>
          <ac:spMkLst>
            <pc:docMk/>
            <pc:sldMk cId="3837924224" sldId="434"/>
            <ac:spMk id="10" creationId="{556406BC-8E16-6A00-8E10-606F71C74A47}"/>
          </ac:spMkLst>
        </pc:spChg>
        <pc:picChg chg="del">
          <ac:chgData name="Erica Sanchez" userId="5bf08281-4a45-4b17-b11d-593661d32c38" providerId="ADAL" clId="{EF248B09-F2E1-4453-A14B-4B74D6436157}" dt="2025-03-26T04:19:47.538" v="0" actId="478"/>
          <ac:picMkLst>
            <pc:docMk/>
            <pc:sldMk cId="3837924224" sldId="434"/>
            <ac:picMk id="5" creationId="{CD7E9980-1935-B8D3-D3DF-7F92F0B1F35A}"/>
          </ac:picMkLst>
        </pc:picChg>
      </pc:sldChg>
      <pc:sldChg chg="modSp mod modNotesTx">
        <pc:chgData name="Erica Sanchez" userId="5bf08281-4a45-4b17-b11d-593661d32c38" providerId="ADAL" clId="{EF248B09-F2E1-4453-A14B-4B74D6436157}" dt="2025-03-26T20:50:59.436" v="3643" actId="6549"/>
        <pc:sldMkLst>
          <pc:docMk/>
          <pc:sldMk cId="3263857819" sldId="438"/>
        </pc:sldMkLst>
        <pc:spChg chg="mod">
          <ac:chgData name="Erica Sanchez" userId="5bf08281-4a45-4b17-b11d-593661d32c38" providerId="ADAL" clId="{EF248B09-F2E1-4453-A14B-4B74D6436157}" dt="2025-03-26T04:54:59.643" v="1002" actId="20577"/>
          <ac:spMkLst>
            <pc:docMk/>
            <pc:sldMk cId="3263857819" sldId="438"/>
            <ac:spMk id="10" creationId="{3AF8B1E2-4FF3-5E68-2C6E-8DC17BD3B90F}"/>
          </ac:spMkLst>
        </pc:spChg>
      </pc:sldChg>
      <pc:sldChg chg="modSp del mod">
        <pc:chgData name="Erica Sanchez" userId="5bf08281-4a45-4b17-b11d-593661d32c38" providerId="ADAL" clId="{EF248B09-F2E1-4453-A14B-4B74D6436157}" dt="2025-03-26T20:20:49.087" v="3488" actId="1076"/>
        <pc:sldMkLst>
          <pc:docMk/>
          <pc:sldMk cId="3085164126" sldId="439"/>
        </pc:sldMkLst>
        <pc:spChg chg="mod ord">
          <ac:chgData name="Erica Sanchez" userId="5bf08281-4a45-4b17-b11d-593661d32c38" providerId="ADAL" clId="{EF248B09-F2E1-4453-A14B-4B74D6436157}" dt="2025-03-26T20:18:45.343" v="3487" actId="1076"/>
          <ac:spMkLst>
            <pc:docMk/>
            <pc:sldMk cId="3085164126" sldId="439"/>
            <ac:spMk id="11" creationId="{4413DF5A-8CE7-7786-6544-0D513E7E383E}"/>
          </ac:spMkLst>
        </pc:spChg>
        <pc:picChg chg="mod">
          <ac:chgData name="Erica Sanchez" userId="5bf08281-4a45-4b17-b11d-593661d32c38" providerId="ADAL" clId="{EF248B09-F2E1-4453-A14B-4B74D6436157}" dt="2025-03-26T20:20:49.087" v="3488" actId="1076"/>
          <ac:picMkLst>
            <pc:docMk/>
            <pc:sldMk cId="3085164126" sldId="439"/>
            <ac:picMk id="3" creationId="{28B15FDA-ABEB-73EF-E5BE-DDF6B2968E45}"/>
          </ac:picMkLst>
        </pc:picChg>
        <pc:picChg chg="ord">
          <ac:chgData name="Erica Sanchez" userId="5bf08281-4a45-4b17-b11d-593661d32c38" providerId="ADAL" clId="{EF248B09-F2E1-4453-A14B-4B74D6436157}" dt="2025-03-26T20:18:36.964" v="3484" actId="166"/>
          <ac:picMkLst>
            <pc:docMk/>
            <pc:sldMk cId="3085164126" sldId="439"/>
            <ac:picMk id="7" creationId="{B6080A51-33AC-DE0B-4D2A-A95D9CDD1F20}"/>
          </ac:picMkLst>
        </pc:picChg>
      </pc:sldChg>
      <pc:sldChg chg="del">
        <pc:chgData name="Erica Sanchez" userId="5bf08281-4a45-4b17-b11d-593661d32c38" providerId="ADAL" clId="{EF248B09-F2E1-4453-A14B-4B74D6436157}" dt="2025-03-26T05:21:24.664" v="1370" actId="47"/>
        <pc:sldMkLst>
          <pc:docMk/>
          <pc:sldMk cId="3633770522" sldId="440"/>
        </pc:sldMkLst>
      </pc:sldChg>
      <pc:sldChg chg="del">
        <pc:chgData name="Erica Sanchez" userId="5bf08281-4a45-4b17-b11d-593661d32c38" providerId="ADAL" clId="{EF248B09-F2E1-4453-A14B-4B74D6436157}" dt="2025-03-26T05:21:24.664" v="1370" actId="47"/>
        <pc:sldMkLst>
          <pc:docMk/>
          <pc:sldMk cId="235933793" sldId="441"/>
        </pc:sldMkLst>
      </pc:sldChg>
      <pc:sldChg chg="del">
        <pc:chgData name="Erica Sanchez" userId="5bf08281-4a45-4b17-b11d-593661d32c38" providerId="ADAL" clId="{EF248B09-F2E1-4453-A14B-4B74D6436157}" dt="2025-03-26T05:21:24.664" v="1370" actId="47"/>
        <pc:sldMkLst>
          <pc:docMk/>
          <pc:sldMk cId="2642372979" sldId="442"/>
        </pc:sldMkLst>
      </pc:sldChg>
      <pc:sldChg chg="del">
        <pc:chgData name="Erica Sanchez" userId="5bf08281-4a45-4b17-b11d-593661d32c38" providerId="ADAL" clId="{EF248B09-F2E1-4453-A14B-4B74D6436157}" dt="2025-03-26T05:21:24.664" v="1370" actId="47"/>
        <pc:sldMkLst>
          <pc:docMk/>
          <pc:sldMk cId="3504496860" sldId="443"/>
        </pc:sldMkLst>
      </pc:sldChg>
      <pc:sldChg chg="addSp modSp add del mod">
        <pc:chgData name="Erica Sanchez" userId="5bf08281-4a45-4b17-b11d-593661d32c38" providerId="ADAL" clId="{EF248B09-F2E1-4453-A14B-4B74D6436157}" dt="2025-03-26T04:48:18.513" v="962" actId="47"/>
        <pc:sldMkLst>
          <pc:docMk/>
          <pc:sldMk cId="407229065" sldId="444"/>
        </pc:sldMkLst>
        <pc:spChg chg="add mod">
          <ac:chgData name="Erica Sanchez" userId="5bf08281-4a45-4b17-b11d-593661d32c38" providerId="ADAL" clId="{EF248B09-F2E1-4453-A14B-4B74D6436157}" dt="2025-03-26T04:40:33.555" v="306" actId="255"/>
          <ac:spMkLst>
            <pc:docMk/>
            <pc:sldMk cId="407229065" sldId="444"/>
            <ac:spMk id="2" creationId="{69D4AC27-DF07-AB5F-DCF4-6087034D2509}"/>
          </ac:spMkLst>
        </pc:spChg>
        <pc:spChg chg="mod">
          <ac:chgData name="Erica Sanchez" userId="5bf08281-4a45-4b17-b11d-593661d32c38" providerId="ADAL" clId="{EF248B09-F2E1-4453-A14B-4B74D6436157}" dt="2025-03-26T04:44:25.080" v="937" actId="6549"/>
          <ac:spMkLst>
            <pc:docMk/>
            <pc:sldMk cId="407229065" sldId="444"/>
            <ac:spMk id="12" creationId="{63A23BE1-13C5-F4BE-761F-968B828372DA}"/>
          </ac:spMkLst>
        </pc:spChg>
      </pc:sldChg>
      <pc:sldMasterChg chg="modSldLayout">
        <pc:chgData name="Erica Sanchez" userId="5bf08281-4a45-4b17-b11d-593661d32c38" providerId="ADAL" clId="{EF248B09-F2E1-4453-A14B-4B74D6436157}" dt="2025-03-26T04:46:22.130" v="953"/>
        <pc:sldMasterMkLst>
          <pc:docMk/>
          <pc:sldMasterMk cId="823222920" sldId="2147483697"/>
        </pc:sldMasterMkLst>
        <pc:sldLayoutChg chg="addSp">
          <pc:chgData name="Erica Sanchez" userId="5bf08281-4a45-4b17-b11d-593661d32c38" providerId="ADAL" clId="{EF248B09-F2E1-4453-A14B-4B74D6436157}" dt="2025-03-26T04:46:22.130" v="953"/>
          <pc:sldLayoutMkLst>
            <pc:docMk/>
            <pc:sldMasterMk cId="823222920" sldId="2147483697"/>
            <pc:sldLayoutMk cId="1650386905" sldId="2147483698"/>
          </pc:sldLayoutMkLst>
          <pc:picChg chg="add">
            <ac:chgData name="Erica Sanchez" userId="5bf08281-4a45-4b17-b11d-593661d32c38" providerId="ADAL" clId="{EF248B09-F2E1-4453-A14B-4B74D6436157}" dt="2025-03-26T04:46:22.130" v="953"/>
            <ac:picMkLst>
              <pc:docMk/>
              <pc:sldMasterMk cId="823222920" sldId="2147483697"/>
              <pc:sldLayoutMk cId="1650386905" sldId="2147483698"/>
              <ac:picMk id="7" creationId="{4F8471FD-90F6-1639-0732-6AD17248667E}"/>
            </ac:picMkLst>
          </pc:picChg>
        </pc:sldLayoutChg>
        <pc:sldLayoutChg chg="addSp">
          <pc:chgData name="Erica Sanchez" userId="5bf08281-4a45-4b17-b11d-593661d32c38" providerId="ADAL" clId="{EF248B09-F2E1-4453-A14B-4B74D6436157}" dt="2025-03-26T04:46:22.130" v="953"/>
          <pc:sldLayoutMkLst>
            <pc:docMk/>
            <pc:sldMasterMk cId="823222920" sldId="2147483697"/>
            <pc:sldLayoutMk cId="1284799754" sldId="2147483699"/>
          </pc:sldLayoutMkLst>
          <pc:picChg chg="add">
            <ac:chgData name="Erica Sanchez" userId="5bf08281-4a45-4b17-b11d-593661d32c38" providerId="ADAL" clId="{EF248B09-F2E1-4453-A14B-4B74D6436157}" dt="2025-03-26T04:46:22.130" v="953"/>
            <ac:picMkLst>
              <pc:docMk/>
              <pc:sldMasterMk cId="823222920" sldId="2147483697"/>
              <pc:sldLayoutMk cId="1284799754" sldId="2147483699"/>
              <ac:picMk id="7" creationId="{BCBD3D90-7D88-C88A-A318-FFAFDB977D27}"/>
            </ac:picMkLst>
          </pc:picChg>
        </pc:sldLayoutChg>
        <pc:sldLayoutChg chg="addSp">
          <pc:chgData name="Erica Sanchez" userId="5bf08281-4a45-4b17-b11d-593661d32c38" providerId="ADAL" clId="{EF248B09-F2E1-4453-A14B-4B74D6436157}" dt="2025-03-26T04:46:22.130" v="953"/>
          <pc:sldLayoutMkLst>
            <pc:docMk/>
            <pc:sldMasterMk cId="823222920" sldId="2147483697"/>
            <pc:sldLayoutMk cId="2801835979" sldId="2147483700"/>
          </pc:sldLayoutMkLst>
          <pc:picChg chg="add">
            <ac:chgData name="Erica Sanchez" userId="5bf08281-4a45-4b17-b11d-593661d32c38" providerId="ADAL" clId="{EF248B09-F2E1-4453-A14B-4B74D6436157}" dt="2025-03-26T04:46:22.130" v="953"/>
            <ac:picMkLst>
              <pc:docMk/>
              <pc:sldMasterMk cId="823222920" sldId="2147483697"/>
              <pc:sldLayoutMk cId="2801835979" sldId="2147483700"/>
              <ac:picMk id="7" creationId="{1904F38C-C99A-9B10-27DC-B1FECBAB08FC}"/>
            </ac:picMkLst>
          </pc:picChg>
          <pc:picChg chg="add">
            <ac:chgData name="Erica Sanchez" userId="5bf08281-4a45-4b17-b11d-593661d32c38" providerId="ADAL" clId="{EF248B09-F2E1-4453-A14B-4B74D6436157}" dt="2025-03-26T04:46:22.130" v="953"/>
            <ac:picMkLst>
              <pc:docMk/>
              <pc:sldMasterMk cId="823222920" sldId="2147483697"/>
              <pc:sldLayoutMk cId="2801835979" sldId="2147483700"/>
              <ac:picMk id="8" creationId="{666B452D-8799-C7D5-44AE-8DE6E73F6568}"/>
            </ac:picMkLst>
          </pc:picChg>
        </pc:sldLayoutChg>
        <pc:sldLayoutChg chg="addSp">
          <pc:chgData name="Erica Sanchez" userId="5bf08281-4a45-4b17-b11d-593661d32c38" providerId="ADAL" clId="{EF248B09-F2E1-4453-A14B-4B74D6436157}" dt="2025-03-26T04:46:22.130" v="953"/>
          <pc:sldLayoutMkLst>
            <pc:docMk/>
            <pc:sldMasterMk cId="823222920" sldId="2147483697"/>
            <pc:sldLayoutMk cId="651915746" sldId="2147483702"/>
          </pc:sldLayoutMkLst>
          <pc:picChg chg="add">
            <ac:chgData name="Erica Sanchez" userId="5bf08281-4a45-4b17-b11d-593661d32c38" providerId="ADAL" clId="{EF248B09-F2E1-4453-A14B-4B74D6436157}" dt="2025-03-26T04:46:22.130" v="953"/>
            <ac:picMkLst>
              <pc:docMk/>
              <pc:sldMasterMk cId="823222920" sldId="2147483697"/>
              <pc:sldLayoutMk cId="651915746" sldId="2147483702"/>
              <ac:picMk id="10" creationId="{34D3AE1D-85FD-0CB3-3F06-B45FCB67CE39}"/>
            </ac:picMkLst>
          </pc:picChg>
        </pc:sldLayoutChg>
        <pc:sldLayoutChg chg="addSp">
          <pc:chgData name="Erica Sanchez" userId="5bf08281-4a45-4b17-b11d-593661d32c38" providerId="ADAL" clId="{EF248B09-F2E1-4453-A14B-4B74D6436157}" dt="2025-03-26T04:46:22.130" v="953"/>
          <pc:sldLayoutMkLst>
            <pc:docMk/>
            <pc:sldMasterMk cId="823222920" sldId="2147483697"/>
            <pc:sldLayoutMk cId="706414846" sldId="2147483703"/>
          </pc:sldLayoutMkLst>
          <pc:picChg chg="add">
            <ac:chgData name="Erica Sanchez" userId="5bf08281-4a45-4b17-b11d-593661d32c38" providerId="ADAL" clId="{EF248B09-F2E1-4453-A14B-4B74D6436157}" dt="2025-03-26T04:46:22.130" v="953"/>
            <ac:picMkLst>
              <pc:docMk/>
              <pc:sldMasterMk cId="823222920" sldId="2147483697"/>
              <pc:sldLayoutMk cId="706414846" sldId="2147483703"/>
              <ac:picMk id="6" creationId="{33D4CEF6-0AC5-3EEB-F977-14876FF3AF72}"/>
            </ac:picMkLst>
          </pc:picChg>
        </pc:sldLayoutChg>
        <pc:sldLayoutChg chg="addSp">
          <pc:chgData name="Erica Sanchez" userId="5bf08281-4a45-4b17-b11d-593661d32c38" providerId="ADAL" clId="{EF248B09-F2E1-4453-A14B-4B74D6436157}" dt="2025-03-26T04:46:22.130" v="953"/>
          <pc:sldLayoutMkLst>
            <pc:docMk/>
            <pc:sldMasterMk cId="823222920" sldId="2147483697"/>
            <pc:sldLayoutMk cId="3741506067" sldId="2147483704"/>
          </pc:sldLayoutMkLst>
          <pc:picChg chg="add">
            <ac:chgData name="Erica Sanchez" userId="5bf08281-4a45-4b17-b11d-593661d32c38" providerId="ADAL" clId="{EF248B09-F2E1-4453-A14B-4B74D6436157}" dt="2025-03-26T04:46:22.130" v="953"/>
            <ac:picMkLst>
              <pc:docMk/>
              <pc:sldMasterMk cId="823222920" sldId="2147483697"/>
              <pc:sldLayoutMk cId="3741506067" sldId="2147483704"/>
              <ac:picMk id="5" creationId="{DB98049F-2E76-DE82-3747-95C96E415BC3}"/>
            </ac:picMkLst>
          </pc:picChg>
          <pc:picChg chg="add">
            <ac:chgData name="Erica Sanchez" userId="5bf08281-4a45-4b17-b11d-593661d32c38" providerId="ADAL" clId="{EF248B09-F2E1-4453-A14B-4B74D6436157}" dt="2025-03-26T04:46:22.130" v="953"/>
            <ac:picMkLst>
              <pc:docMk/>
              <pc:sldMasterMk cId="823222920" sldId="2147483697"/>
              <pc:sldLayoutMk cId="3741506067" sldId="2147483704"/>
              <ac:picMk id="6" creationId="{72B0B130-82FE-F0A4-F7F0-C784F1CBAA90}"/>
            </ac:picMkLst>
          </pc:picChg>
        </pc:sldLayoutChg>
        <pc:sldLayoutChg chg="addSp">
          <pc:chgData name="Erica Sanchez" userId="5bf08281-4a45-4b17-b11d-593661d32c38" providerId="ADAL" clId="{EF248B09-F2E1-4453-A14B-4B74D6436157}" dt="2025-03-26T04:46:22.130" v="953"/>
          <pc:sldLayoutMkLst>
            <pc:docMk/>
            <pc:sldMasterMk cId="823222920" sldId="2147483697"/>
            <pc:sldLayoutMk cId="2098446610" sldId="2147483705"/>
          </pc:sldLayoutMkLst>
          <pc:picChg chg="add">
            <ac:chgData name="Erica Sanchez" userId="5bf08281-4a45-4b17-b11d-593661d32c38" providerId="ADAL" clId="{EF248B09-F2E1-4453-A14B-4B74D6436157}" dt="2025-03-26T04:46:22.130" v="953"/>
            <ac:picMkLst>
              <pc:docMk/>
              <pc:sldMasterMk cId="823222920" sldId="2147483697"/>
              <pc:sldLayoutMk cId="2098446610" sldId="2147483705"/>
              <ac:picMk id="8" creationId="{B090A5AC-12CD-8205-0C4C-96AB4DEB7BF0}"/>
            </ac:picMkLst>
          </pc:picChg>
        </pc:sldLayoutChg>
        <pc:sldLayoutChg chg="addSp">
          <pc:chgData name="Erica Sanchez" userId="5bf08281-4a45-4b17-b11d-593661d32c38" providerId="ADAL" clId="{EF248B09-F2E1-4453-A14B-4B74D6436157}" dt="2025-03-26T04:46:22.130" v="953"/>
          <pc:sldLayoutMkLst>
            <pc:docMk/>
            <pc:sldMasterMk cId="823222920" sldId="2147483697"/>
            <pc:sldLayoutMk cId="3043637829" sldId="2147483706"/>
          </pc:sldLayoutMkLst>
          <pc:picChg chg="add">
            <ac:chgData name="Erica Sanchez" userId="5bf08281-4a45-4b17-b11d-593661d32c38" providerId="ADAL" clId="{EF248B09-F2E1-4453-A14B-4B74D6436157}" dt="2025-03-26T04:46:22.130" v="953"/>
            <ac:picMkLst>
              <pc:docMk/>
              <pc:sldMasterMk cId="823222920" sldId="2147483697"/>
              <pc:sldLayoutMk cId="3043637829" sldId="2147483706"/>
              <ac:picMk id="8" creationId="{B29C0EC6-742C-4977-E687-A74CF9B756DA}"/>
            </ac:picMkLst>
          </pc:picChg>
        </pc:sldLayoutChg>
        <pc:sldLayoutChg chg="addSp">
          <pc:chgData name="Erica Sanchez" userId="5bf08281-4a45-4b17-b11d-593661d32c38" providerId="ADAL" clId="{EF248B09-F2E1-4453-A14B-4B74D6436157}" dt="2025-03-26T04:46:22.130" v="953"/>
          <pc:sldLayoutMkLst>
            <pc:docMk/>
            <pc:sldMasterMk cId="823222920" sldId="2147483697"/>
            <pc:sldLayoutMk cId="1115523771" sldId="2147483707"/>
          </pc:sldLayoutMkLst>
          <pc:picChg chg="add">
            <ac:chgData name="Erica Sanchez" userId="5bf08281-4a45-4b17-b11d-593661d32c38" providerId="ADAL" clId="{EF248B09-F2E1-4453-A14B-4B74D6436157}" dt="2025-03-26T04:46:22.130" v="953"/>
            <ac:picMkLst>
              <pc:docMk/>
              <pc:sldMasterMk cId="823222920" sldId="2147483697"/>
              <pc:sldLayoutMk cId="1115523771" sldId="2147483707"/>
              <ac:picMk id="7" creationId="{DA69F001-8A54-38BE-E632-6AED724789B3}"/>
            </ac:picMkLst>
          </pc:picChg>
        </pc:sldLayoutChg>
        <pc:sldLayoutChg chg="addSp">
          <pc:chgData name="Erica Sanchez" userId="5bf08281-4a45-4b17-b11d-593661d32c38" providerId="ADAL" clId="{EF248B09-F2E1-4453-A14B-4B74D6436157}" dt="2025-03-26T04:46:22.130" v="953"/>
          <pc:sldLayoutMkLst>
            <pc:docMk/>
            <pc:sldMasterMk cId="823222920" sldId="2147483697"/>
            <pc:sldLayoutMk cId="1271028905" sldId="2147483708"/>
          </pc:sldLayoutMkLst>
          <pc:picChg chg="add">
            <ac:chgData name="Erica Sanchez" userId="5bf08281-4a45-4b17-b11d-593661d32c38" providerId="ADAL" clId="{EF248B09-F2E1-4453-A14B-4B74D6436157}" dt="2025-03-26T04:46:22.130" v="953"/>
            <ac:picMkLst>
              <pc:docMk/>
              <pc:sldMasterMk cId="823222920" sldId="2147483697"/>
              <pc:sldLayoutMk cId="1271028905" sldId="2147483708"/>
              <ac:picMk id="7" creationId="{30D7781A-2856-EAF0-2DE9-B5CA4CB5F6F6}"/>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6"/>
          </a:xfrm>
          <a:prstGeom prst="rect">
            <a:avLst/>
          </a:prstGeom>
        </p:spPr>
        <p:txBody>
          <a:bodyPr vert="horz" lIns="91440" tIns="45720" rIns="91440" bIns="45720" rtlCol="0"/>
          <a:lstStyle>
            <a:lvl1pPr algn="r">
              <a:defRPr sz="1200"/>
            </a:lvl1pPr>
          </a:lstStyle>
          <a:p>
            <a:fld id="{07E6FD60-A2C0-4BF8-A854-7045F622D326}" type="datetimeFigureOut">
              <a:rPr lang="en-US" smtClean="0"/>
              <a:t>3/26/2025</a:t>
            </a:fld>
            <a:endParaRPr lang="en-US"/>
          </a:p>
        </p:txBody>
      </p:sp>
      <p:sp>
        <p:nvSpPr>
          <p:cNvPr id="4" name="Footer Placeholder 3"/>
          <p:cNvSpPr>
            <a:spLocks noGrp="1"/>
          </p:cNvSpPr>
          <p:nvPr>
            <p:ph type="ftr" sz="quarter" idx="2"/>
          </p:nvPr>
        </p:nvSpPr>
        <p:spPr>
          <a:xfrm>
            <a:off x="1" y="8829676"/>
            <a:ext cx="3038475" cy="46672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6"/>
            <a:ext cx="3038475" cy="466726"/>
          </a:xfrm>
          <a:prstGeom prst="rect">
            <a:avLst/>
          </a:prstGeom>
        </p:spPr>
        <p:txBody>
          <a:bodyPr vert="horz" lIns="91440" tIns="45720" rIns="91440" bIns="45720" rtlCol="0" anchor="b"/>
          <a:lstStyle>
            <a:lvl1pPr algn="r">
              <a:defRPr sz="1200"/>
            </a:lvl1pPr>
          </a:lstStyle>
          <a:p>
            <a:fld id="{458AD839-7533-432B-BA93-7563EABF8E4C}" type="slidenum">
              <a:rPr lang="en-US" smtClean="0"/>
              <a:t>‹#›</a:t>
            </a:fld>
            <a:endParaRPr lang="en-US"/>
          </a:p>
        </p:txBody>
      </p:sp>
    </p:spTree>
    <p:extLst>
      <p:ext uri="{BB962C8B-B14F-4D97-AF65-F5344CB8AC3E}">
        <p14:creationId xmlns:p14="http://schemas.microsoft.com/office/powerpoint/2010/main" val="25648073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23C59DC0-A90A-4749-B28E-7DE978693293}" type="datetimeFigureOut">
              <a:rPr lang="en-US" smtClean="0"/>
              <a:t>3/26/2025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99EFCF9-E0B9-4AD4-A57B-1B76CC8CDDC1}" type="slidenum">
              <a:rPr lang="en-US" smtClean="0"/>
              <a:t>‹#›</a:t>
            </a:fld>
            <a:endParaRPr lang="en-US"/>
          </a:p>
        </p:txBody>
      </p:sp>
    </p:spTree>
    <p:extLst>
      <p:ext uri="{BB962C8B-B14F-4D97-AF65-F5344CB8AC3E}">
        <p14:creationId xmlns:p14="http://schemas.microsoft.com/office/powerpoint/2010/main" val="304037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9EFCF9-E0B9-4AD4-A57B-1B76CC8CDDC1}" type="slidenum">
              <a:rPr lang="en-US" smtClean="0"/>
              <a:t>1</a:t>
            </a:fld>
            <a:endParaRPr lang="en-US"/>
          </a:p>
        </p:txBody>
      </p:sp>
    </p:spTree>
    <p:extLst>
      <p:ext uri="{BB962C8B-B14F-4D97-AF65-F5344CB8AC3E}">
        <p14:creationId xmlns:p14="http://schemas.microsoft.com/office/powerpoint/2010/main" val="809172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9EFCF9-E0B9-4AD4-A57B-1B76CC8CDDC1}" type="slidenum">
              <a:rPr lang="en-US" smtClean="0"/>
              <a:t>10</a:t>
            </a:fld>
            <a:endParaRPr lang="en-US"/>
          </a:p>
        </p:txBody>
      </p:sp>
    </p:spTree>
    <p:extLst>
      <p:ext uri="{BB962C8B-B14F-4D97-AF65-F5344CB8AC3E}">
        <p14:creationId xmlns:p14="http://schemas.microsoft.com/office/powerpoint/2010/main" val="1525626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99EFCF9-E0B9-4AD4-A57B-1B76CC8CDDC1}" type="slidenum">
              <a:rPr lang="en-US" smtClean="0"/>
              <a:t>11</a:t>
            </a:fld>
            <a:endParaRPr lang="en-US"/>
          </a:p>
        </p:txBody>
      </p:sp>
    </p:spTree>
    <p:extLst>
      <p:ext uri="{BB962C8B-B14F-4D97-AF65-F5344CB8AC3E}">
        <p14:creationId xmlns:p14="http://schemas.microsoft.com/office/powerpoint/2010/main" val="4243951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tabLst>
                <a:tab pos="-762000" algn="l"/>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 publicly owned parcels have no assessed value. The total assessed value is largely derived from the private parcels in Areas B and C, with the exception of $3,500.</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99EFCF9-E0B9-4AD4-A57B-1B76CC8CDDC1}" type="slidenum">
              <a:rPr lang="en-US" smtClean="0"/>
              <a:t>12</a:t>
            </a:fld>
            <a:endParaRPr lang="en-US"/>
          </a:p>
        </p:txBody>
      </p:sp>
    </p:spTree>
    <p:extLst>
      <p:ext uri="{BB962C8B-B14F-4D97-AF65-F5344CB8AC3E}">
        <p14:creationId xmlns:p14="http://schemas.microsoft.com/office/powerpoint/2010/main" val="2842592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9EFCF9-E0B9-4AD4-A57B-1B76CC8CDDC1}" type="slidenum">
              <a:rPr lang="en-US" smtClean="0"/>
              <a:t>13</a:t>
            </a:fld>
            <a:endParaRPr lang="en-US"/>
          </a:p>
        </p:txBody>
      </p:sp>
    </p:spTree>
    <p:extLst>
      <p:ext uri="{BB962C8B-B14F-4D97-AF65-F5344CB8AC3E}">
        <p14:creationId xmlns:p14="http://schemas.microsoft.com/office/powerpoint/2010/main" val="4254679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9EFCF9-E0B9-4AD4-A57B-1B76CC8CDDC1}" type="slidenum">
              <a:rPr lang="en-US" smtClean="0"/>
              <a:t>14</a:t>
            </a:fld>
            <a:endParaRPr lang="en-US"/>
          </a:p>
        </p:txBody>
      </p:sp>
    </p:spTree>
    <p:extLst>
      <p:ext uri="{BB962C8B-B14F-4D97-AF65-F5344CB8AC3E}">
        <p14:creationId xmlns:p14="http://schemas.microsoft.com/office/powerpoint/2010/main" val="1554218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Mailed notices</a:t>
            </a:r>
          </a:p>
          <a:p>
            <a:r>
              <a:rPr lang="en-US" dirty="0"/>
              <a:t>Registered voters in affected territory will be able to vote in City Council elections and have a say in City matters that affect them and their neighborhood</a:t>
            </a:r>
          </a:p>
        </p:txBody>
      </p:sp>
      <p:sp>
        <p:nvSpPr>
          <p:cNvPr id="4" name="Slide Number Placeholder 3"/>
          <p:cNvSpPr>
            <a:spLocks noGrp="1"/>
          </p:cNvSpPr>
          <p:nvPr>
            <p:ph type="sldNum" sz="quarter" idx="5"/>
          </p:nvPr>
        </p:nvSpPr>
        <p:spPr/>
        <p:txBody>
          <a:bodyPr/>
          <a:lstStyle/>
          <a:p>
            <a:fld id="{F99EFCF9-E0B9-4AD4-A57B-1B76CC8CDDC1}" type="slidenum">
              <a:rPr lang="en-US" smtClean="0"/>
              <a:t>15</a:t>
            </a:fld>
            <a:endParaRPr lang="en-US"/>
          </a:p>
        </p:txBody>
      </p:sp>
    </p:spTree>
    <p:extLst>
      <p:ext uri="{BB962C8B-B14F-4D97-AF65-F5344CB8AC3E}">
        <p14:creationId xmlns:p14="http://schemas.microsoft.com/office/powerpoint/2010/main" val="2031733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9EFCF9-E0B9-4AD4-A57B-1B76CC8CDDC1}" type="slidenum">
              <a:rPr lang="en-US" smtClean="0"/>
              <a:t>16</a:t>
            </a:fld>
            <a:endParaRPr lang="en-US"/>
          </a:p>
        </p:txBody>
      </p:sp>
    </p:spTree>
    <p:extLst>
      <p:ext uri="{BB962C8B-B14F-4D97-AF65-F5344CB8AC3E}">
        <p14:creationId xmlns:p14="http://schemas.microsoft.com/office/powerpoint/2010/main" val="3045895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9EFCF9-E0B9-4AD4-A57B-1B76CC8CDDC1}" type="slidenum">
              <a:rPr lang="en-US" smtClean="0"/>
              <a:t>17</a:t>
            </a:fld>
            <a:endParaRPr lang="en-US"/>
          </a:p>
        </p:txBody>
      </p:sp>
    </p:spTree>
    <p:extLst>
      <p:ext uri="{BB962C8B-B14F-4D97-AF65-F5344CB8AC3E}">
        <p14:creationId xmlns:p14="http://schemas.microsoft.com/office/powerpoint/2010/main" val="1909016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9EFCF9-E0B9-4AD4-A57B-1B76CC8CDDC1}" type="slidenum">
              <a:rPr lang="en-US" smtClean="0"/>
              <a:t>2</a:t>
            </a:fld>
            <a:endParaRPr lang="en-US"/>
          </a:p>
        </p:txBody>
      </p:sp>
    </p:spTree>
    <p:extLst>
      <p:ext uri="{BB962C8B-B14F-4D97-AF65-F5344CB8AC3E}">
        <p14:creationId xmlns:p14="http://schemas.microsoft.com/office/powerpoint/2010/main" val="2212457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dirty="0"/>
              <a:t>General annexation area is well within City’s SOI</a:t>
            </a:r>
          </a:p>
        </p:txBody>
      </p:sp>
      <p:sp>
        <p:nvSpPr>
          <p:cNvPr id="4" name="Slide Number Placeholder 3"/>
          <p:cNvSpPr>
            <a:spLocks noGrp="1"/>
          </p:cNvSpPr>
          <p:nvPr>
            <p:ph type="sldNum" sz="quarter" idx="5"/>
          </p:nvPr>
        </p:nvSpPr>
        <p:spPr/>
        <p:txBody>
          <a:bodyPr/>
          <a:lstStyle/>
          <a:p>
            <a:fld id="{F99EFCF9-E0B9-4AD4-A57B-1B76CC8CDDC1}" type="slidenum">
              <a:rPr lang="en-US" smtClean="0"/>
              <a:t>3</a:t>
            </a:fld>
            <a:endParaRPr lang="en-US"/>
          </a:p>
        </p:txBody>
      </p:sp>
    </p:spTree>
    <p:extLst>
      <p:ext uri="{BB962C8B-B14F-4D97-AF65-F5344CB8AC3E}">
        <p14:creationId xmlns:p14="http://schemas.microsoft.com/office/powerpoint/2010/main" val="3971315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800" dirty="0">
                <a:effectLst/>
                <a:latin typeface="Arial" panose="020B0604020202020204" pitchFamily="34" charset="0"/>
                <a:ea typeface="Times New Roman" panose="02020603050405020304" pitchFamily="18" charset="0"/>
              </a:rPr>
              <a:t>March 2024 – the City adopted a resolution of application for “City of South Lake Tahoe Clean-up Annexation”, to annex 411 acres into the City with concurrent detachment from Lake Valley FPD. </a:t>
            </a:r>
          </a:p>
          <a:p>
            <a:pPr marL="0" indent="0">
              <a:buFontTx/>
              <a:buNone/>
            </a:pPr>
            <a:endParaRPr lang="en-US" sz="1800" dirty="0">
              <a:effectLst/>
              <a:latin typeface="Arial" panose="020B0604020202020204" pitchFamily="34" charset="0"/>
              <a:ea typeface="Times New Roman" panose="02020603050405020304" pitchFamily="18" charset="0"/>
            </a:endParaRPr>
          </a:p>
          <a:p>
            <a:pPr marL="0" indent="0">
              <a:buFontTx/>
              <a:buNone/>
            </a:pPr>
            <a:r>
              <a:rPr lang="en-US" sz="1800" dirty="0">
                <a:effectLst/>
                <a:latin typeface="Arial" panose="020B0604020202020204" pitchFamily="34" charset="0"/>
                <a:ea typeface="Times New Roman" panose="02020603050405020304" pitchFamily="18" charset="0"/>
              </a:rPr>
              <a:t>However, after discussions with some of the affected landowners, in October 2024 the City revised the scope of the proposal removing 327 acres from the annexation area, including the Tahoe Valley Campground and Johnson Meadow area. </a:t>
            </a:r>
          </a:p>
          <a:p>
            <a:pPr marL="0" indent="0">
              <a:buFontTx/>
              <a:buNone/>
            </a:pPr>
            <a:endParaRPr lang="en-US" sz="1800" dirty="0">
              <a:effectLst/>
              <a:latin typeface="Arial" panose="020B0604020202020204" pitchFamily="34" charset="0"/>
              <a:ea typeface="Times New Roman" panose="02020603050405020304" pitchFamily="18" charset="0"/>
            </a:endParaRPr>
          </a:p>
          <a:p>
            <a:pPr marL="0" indent="0">
              <a:buFontTx/>
              <a:buNone/>
            </a:pPr>
            <a:r>
              <a:rPr lang="en-US" sz="1800" dirty="0">
                <a:effectLst/>
                <a:latin typeface="Arial" panose="020B0604020202020204" pitchFamily="34" charset="0"/>
                <a:ea typeface="Times New Roman" panose="02020603050405020304" pitchFamily="18" charset="0"/>
              </a:rPr>
              <a:t>As revised, the current proposal is to annex 79 acres, 80 parcels, with concurrent detachment from the Lake Valley FPD. </a:t>
            </a:r>
          </a:p>
        </p:txBody>
      </p:sp>
      <p:sp>
        <p:nvSpPr>
          <p:cNvPr id="4" name="Slide Number Placeholder 3"/>
          <p:cNvSpPr>
            <a:spLocks noGrp="1"/>
          </p:cNvSpPr>
          <p:nvPr>
            <p:ph type="sldNum" sz="quarter" idx="5"/>
          </p:nvPr>
        </p:nvSpPr>
        <p:spPr/>
        <p:txBody>
          <a:bodyPr/>
          <a:lstStyle/>
          <a:p>
            <a:fld id="{F99EFCF9-E0B9-4AD4-A57B-1B76CC8CDDC1}" type="slidenum">
              <a:rPr lang="en-US" smtClean="0"/>
              <a:t>4</a:t>
            </a:fld>
            <a:endParaRPr lang="en-US"/>
          </a:p>
        </p:txBody>
      </p:sp>
    </p:spTree>
    <p:extLst>
      <p:ext uri="{BB962C8B-B14F-4D97-AF65-F5344CB8AC3E}">
        <p14:creationId xmlns:p14="http://schemas.microsoft.com/office/powerpoint/2010/main" val="834106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The proposed reorganization consists of four separate areas (A-D).  </a:t>
            </a:r>
          </a:p>
          <a:p>
            <a:endParaRPr lang="en-US" sz="1800" dirty="0">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 majority of the parcels are publicly owned and vacant (67), compared to privately owned parcels (13).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Out of the 80 parcels, only 5 are developed, and all of them are privately owned.</a:t>
            </a:r>
            <a:endParaRPr lang="en-US" sz="1800" dirty="0">
              <a:effectLst/>
              <a:latin typeface="Times New Roman" panose="02020603050405020304" pitchFamily="18" charset="0"/>
              <a:ea typeface="Times New Roman" panose="02020603050405020304" pitchFamily="18" charset="0"/>
            </a:endParaRPr>
          </a:p>
          <a:p>
            <a:endParaRPr lang="en-US" sz="1800" dirty="0">
              <a:effectLst/>
              <a:latin typeface="Arial" panose="020B0604020202020204" pitchFamily="34" charset="0"/>
              <a:ea typeface="Times New Roman" panose="02020603050405020304" pitchFamily="18" charset="0"/>
            </a:endParaRPr>
          </a:p>
          <a:p>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F99EFCF9-E0B9-4AD4-A57B-1B76CC8CDDC1}" type="slidenum">
              <a:rPr lang="en-US" smtClean="0"/>
              <a:t>5</a:t>
            </a:fld>
            <a:endParaRPr lang="en-US"/>
          </a:p>
        </p:txBody>
      </p:sp>
    </p:spTree>
    <p:extLst>
      <p:ext uri="{BB962C8B-B14F-4D97-AF65-F5344CB8AC3E}">
        <p14:creationId xmlns:p14="http://schemas.microsoft.com/office/powerpoint/2010/main" val="2878642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9EFCF9-E0B9-4AD4-A57B-1B76CC8CDDC1}" type="slidenum">
              <a:rPr lang="en-US" smtClean="0"/>
              <a:t>6</a:t>
            </a:fld>
            <a:endParaRPr lang="en-US"/>
          </a:p>
        </p:txBody>
      </p:sp>
    </p:spTree>
    <p:extLst>
      <p:ext uri="{BB962C8B-B14F-4D97-AF65-F5344CB8AC3E}">
        <p14:creationId xmlns:p14="http://schemas.microsoft.com/office/powerpoint/2010/main" val="2545401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9EFCF9-E0B9-4AD4-A57B-1B76CC8CDDC1}" type="slidenum">
              <a:rPr kumimoji="0" 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1382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9EFCF9-E0B9-4AD4-A57B-1B76CC8CDDC1}" type="slidenum">
              <a:rPr lang="en-US" smtClean="0"/>
              <a:t>8</a:t>
            </a:fld>
            <a:endParaRPr lang="en-US"/>
          </a:p>
        </p:txBody>
      </p:sp>
    </p:spTree>
    <p:extLst>
      <p:ext uri="{BB962C8B-B14F-4D97-AF65-F5344CB8AC3E}">
        <p14:creationId xmlns:p14="http://schemas.microsoft.com/office/powerpoint/2010/main" val="3155300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9EFCF9-E0B9-4AD4-A57B-1B76CC8CDDC1}" type="slidenum">
              <a:rPr kumimoji="0" 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212450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0620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4695101"/>
            <a:ext cx="6400800" cy="1389184"/>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037AF80-3B21-4845-BCA2-D483AB83220B}" type="datetime4">
              <a:rPr lang="en-US" smtClean="0"/>
              <a:t>March 26, 2025</a:t>
            </a:fld>
            <a:endParaRPr lang="en-US"/>
          </a:p>
        </p:txBody>
      </p:sp>
      <p:pic>
        <p:nvPicPr>
          <p:cNvPr id="7" name="Picture 6">
            <a:extLst>
              <a:ext uri="{FF2B5EF4-FFF2-40B4-BE49-F238E27FC236}">
                <a16:creationId xmlns:a16="http://schemas.microsoft.com/office/drawing/2014/main" id="{40D918A2-60C3-4732-AF1C-ACFB6E411E68}"/>
              </a:ext>
            </a:extLst>
          </p:cNvPr>
          <p:cNvPicPr>
            <a:picLocks noChangeAspect="1"/>
          </p:cNvPicPr>
          <p:nvPr userDrawn="1"/>
        </p:nvPicPr>
        <p:blipFill>
          <a:blip r:embed="rId2"/>
          <a:stretch>
            <a:fillRect/>
          </a:stretch>
        </p:blipFill>
        <p:spPr>
          <a:xfrm>
            <a:off x="2816286" y="236244"/>
            <a:ext cx="3511428" cy="2700023"/>
          </a:xfrm>
          <a:prstGeom prst="rect">
            <a:avLst/>
          </a:prstGeom>
        </p:spPr>
      </p:pic>
    </p:spTree>
    <p:extLst>
      <p:ext uri="{BB962C8B-B14F-4D97-AF65-F5344CB8AC3E}">
        <p14:creationId xmlns:p14="http://schemas.microsoft.com/office/powerpoint/2010/main" val="3565431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D47532D-9567-4866-8D28-E3157EC8335E}" type="datetime4">
              <a:rPr lang="en-US" smtClean="0"/>
              <a:t>March 26, 2025</a:t>
            </a:fld>
            <a:endParaRPr lang="en-US"/>
          </a:p>
        </p:txBody>
      </p:sp>
      <p:pic>
        <p:nvPicPr>
          <p:cNvPr id="10" name="Picture 9">
            <a:extLst>
              <a:ext uri="{FF2B5EF4-FFF2-40B4-BE49-F238E27FC236}">
                <a16:creationId xmlns:a16="http://schemas.microsoft.com/office/drawing/2014/main" id="{65772238-841C-4F31-8791-9495BBB95CC5}"/>
              </a:ext>
            </a:extLst>
          </p:cNvPr>
          <p:cNvPicPr>
            <a:picLocks noChangeAspect="1"/>
          </p:cNvPicPr>
          <p:nvPr userDrawn="1"/>
        </p:nvPicPr>
        <p:blipFill>
          <a:blip r:embed="rId2"/>
          <a:stretch>
            <a:fillRect/>
          </a:stretch>
        </p:blipFill>
        <p:spPr>
          <a:xfrm>
            <a:off x="7785665" y="6126164"/>
            <a:ext cx="769937" cy="590400"/>
          </a:xfrm>
          <a:prstGeom prst="rect">
            <a:avLst/>
          </a:prstGeom>
        </p:spPr>
      </p:pic>
      <p:sp>
        <p:nvSpPr>
          <p:cNvPr id="8" name="Slide Number Placeholder 4">
            <a:extLst>
              <a:ext uri="{FF2B5EF4-FFF2-40B4-BE49-F238E27FC236}">
                <a16:creationId xmlns:a16="http://schemas.microsoft.com/office/drawing/2014/main" id="{38B460D9-C2EF-4651-8645-0E52B3B008C0}"/>
              </a:ext>
            </a:extLst>
          </p:cNvPr>
          <p:cNvSpPr>
            <a:spLocks noGrp="1"/>
          </p:cNvSpPr>
          <p:nvPr>
            <p:ph type="sldNum" sz="quarter" idx="12"/>
          </p:nvPr>
        </p:nvSpPr>
        <p:spPr>
          <a:xfrm>
            <a:off x="3505200" y="6351439"/>
            <a:ext cx="2133600" cy="365125"/>
          </a:xfrm>
        </p:spPr>
        <p:txBody>
          <a:bodyPr/>
          <a:lstStyle>
            <a:lvl1pPr algn="ctr">
              <a:defRPr/>
            </a:lvl1pPr>
          </a:lstStyle>
          <a:p>
            <a:fld id="{09EE8AB2-B0BE-4B3E-B85F-08779A4B7862}" type="slidenum">
              <a:rPr lang="en-US" smtClean="0"/>
              <a:pPr/>
              <a:t>‹#›</a:t>
            </a:fld>
            <a:endParaRPr lang="en-US" dirty="0"/>
          </a:p>
        </p:txBody>
      </p:sp>
    </p:spTree>
    <p:extLst>
      <p:ext uri="{BB962C8B-B14F-4D97-AF65-F5344CB8AC3E}">
        <p14:creationId xmlns:p14="http://schemas.microsoft.com/office/powerpoint/2010/main" val="497922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A4C43A-123A-4E3F-8C9A-FC8EA2727EE0}" type="datetime4">
              <a:rPr lang="en-US" smtClean="0"/>
              <a:t>March 26, 2025</a:t>
            </a:fld>
            <a:endParaRPr lang="en-US"/>
          </a:p>
        </p:txBody>
      </p:sp>
      <p:sp>
        <p:nvSpPr>
          <p:cNvPr id="6" name="Slide Number Placeholder 5"/>
          <p:cNvSpPr>
            <a:spLocks noGrp="1"/>
          </p:cNvSpPr>
          <p:nvPr>
            <p:ph type="sldNum" sz="quarter" idx="12"/>
          </p:nvPr>
        </p:nvSpPr>
        <p:spPr>
          <a:xfrm>
            <a:off x="3505200" y="6351439"/>
            <a:ext cx="2133600" cy="365125"/>
          </a:xfrm>
        </p:spPr>
        <p:txBody>
          <a:bodyPr/>
          <a:lstStyle>
            <a:lvl1pPr algn="ctr">
              <a:defRPr/>
            </a:lvl1pPr>
          </a:lstStyle>
          <a:p>
            <a:fld id="{63449E74-E6EF-4BE5-AFB6-EBD2E7549148}" type="slidenum">
              <a:rPr lang="en-US" smtClean="0"/>
              <a:pPr/>
              <a:t>‹#›</a:t>
            </a:fld>
            <a:endParaRPr lang="en-US" dirty="0"/>
          </a:p>
        </p:txBody>
      </p:sp>
      <p:pic>
        <p:nvPicPr>
          <p:cNvPr id="9" name="Picture 8">
            <a:extLst>
              <a:ext uri="{FF2B5EF4-FFF2-40B4-BE49-F238E27FC236}">
                <a16:creationId xmlns:a16="http://schemas.microsoft.com/office/drawing/2014/main" id="{56CBE9C3-A851-445C-8B01-A16FD80D1157}"/>
              </a:ext>
            </a:extLst>
          </p:cNvPr>
          <p:cNvPicPr>
            <a:picLocks noChangeAspect="1"/>
          </p:cNvPicPr>
          <p:nvPr userDrawn="1"/>
        </p:nvPicPr>
        <p:blipFill>
          <a:blip r:embed="rId2"/>
          <a:stretch>
            <a:fillRect/>
          </a:stretch>
        </p:blipFill>
        <p:spPr>
          <a:xfrm>
            <a:off x="7785665" y="6126164"/>
            <a:ext cx="769937" cy="590400"/>
          </a:xfrm>
          <a:prstGeom prst="rect">
            <a:avLst/>
          </a:prstGeom>
        </p:spPr>
      </p:pic>
    </p:spTree>
    <p:extLst>
      <p:ext uri="{BB962C8B-B14F-4D97-AF65-F5344CB8AC3E}">
        <p14:creationId xmlns:p14="http://schemas.microsoft.com/office/powerpoint/2010/main" val="4277922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C2795F-99EC-432D-A0A0-31650CB72B19}" type="datetime4">
              <a:rPr lang="en-US" smtClean="0"/>
              <a:t>March 26, 2025</a:t>
            </a:fld>
            <a:endParaRPr lang="en-US"/>
          </a:p>
        </p:txBody>
      </p:sp>
      <p:sp>
        <p:nvSpPr>
          <p:cNvPr id="6" name="Slide Number Placeholder 5"/>
          <p:cNvSpPr>
            <a:spLocks noGrp="1"/>
          </p:cNvSpPr>
          <p:nvPr>
            <p:ph type="sldNum" sz="quarter" idx="12"/>
          </p:nvPr>
        </p:nvSpPr>
        <p:spPr>
          <a:xfrm>
            <a:off x="3505200" y="6351439"/>
            <a:ext cx="2133600" cy="365125"/>
          </a:xfrm>
        </p:spPr>
        <p:txBody>
          <a:bodyPr/>
          <a:lstStyle/>
          <a:p>
            <a:pPr algn="ctr"/>
            <a:fld id="{CE638FAD-354A-4F74-A4A2-5B0D3B075837}" type="slidenum">
              <a:rPr lang="en-US" smtClean="0"/>
              <a:pPr algn="ctr"/>
              <a:t>‹#›</a:t>
            </a:fld>
            <a:endParaRPr lang="en-US" dirty="0"/>
          </a:p>
        </p:txBody>
      </p:sp>
      <p:pic>
        <p:nvPicPr>
          <p:cNvPr id="9" name="Picture 8">
            <a:extLst>
              <a:ext uri="{FF2B5EF4-FFF2-40B4-BE49-F238E27FC236}">
                <a16:creationId xmlns:a16="http://schemas.microsoft.com/office/drawing/2014/main" id="{6C4C63C5-555C-489D-B259-E3517ABCC301}"/>
              </a:ext>
            </a:extLst>
          </p:cNvPr>
          <p:cNvPicPr>
            <a:picLocks noChangeAspect="1"/>
          </p:cNvPicPr>
          <p:nvPr userDrawn="1"/>
        </p:nvPicPr>
        <p:blipFill>
          <a:blip r:embed="rId2"/>
          <a:stretch>
            <a:fillRect/>
          </a:stretch>
        </p:blipFill>
        <p:spPr>
          <a:xfrm>
            <a:off x="7785665" y="6126164"/>
            <a:ext cx="769937" cy="590400"/>
          </a:xfrm>
          <a:prstGeom prst="rect">
            <a:avLst/>
          </a:prstGeom>
        </p:spPr>
      </p:pic>
    </p:spTree>
    <p:extLst>
      <p:ext uri="{BB962C8B-B14F-4D97-AF65-F5344CB8AC3E}">
        <p14:creationId xmlns:p14="http://schemas.microsoft.com/office/powerpoint/2010/main" val="2620056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34C86E99-82D0-4623-86F2-DAA607EDD15B}"/>
              </a:ext>
            </a:extLst>
          </p:cNvPr>
          <p:cNvPicPr>
            <a:picLocks noChangeAspect="1"/>
          </p:cNvPicPr>
          <p:nvPr userDrawn="1"/>
        </p:nvPicPr>
        <p:blipFill>
          <a:blip r:embed="rId2"/>
          <a:stretch>
            <a:fillRect/>
          </a:stretch>
        </p:blipFill>
        <p:spPr>
          <a:xfrm>
            <a:off x="7785665" y="6126164"/>
            <a:ext cx="769937" cy="590400"/>
          </a:xfrm>
          <a:prstGeom prst="rect">
            <a:avLst/>
          </a:prstGeom>
        </p:spPr>
      </p:pic>
      <p:sp>
        <p:nvSpPr>
          <p:cNvPr id="5" name="Slide Number Placeholder 8">
            <a:extLst>
              <a:ext uri="{FF2B5EF4-FFF2-40B4-BE49-F238E27FC236}">
                <a16:creationId xmlns:a16="http://schemas.microsoft.com/office/drawing/2014/main" id="{AF69617C-D7A8-4366-9DCD-8E85F16DD1E1}"/>
              </a:ext>
            </a:extLst>
          </p:cNvPr>
          <p:cNvSpPr>
            <a:spLocks noGrp="1"/>
          </p:cNvSpPr>
          <p:nvPr>
            <p:ph type="sldNum" sz="quarter" idx="12"/>
          </p:nvPr>
        </p:nvSpPr>
        <p:spPr>
          <a:xfrm>
            <a:off x="3430588" y="6356350"/>
            <a:ext cx="2133600" cy="365125"/>
          </a:xfrm>
        </p:spPr>
        <p:txBody>
          <a:bodyPr/>
          <a:lstStyle/>
          <a:p>
            <a:pPr algn="ctr"/>
            <a:fld id="{3314B2CE-1F88-4D8B-9711-C752CB4DC5AC}" type="slidenum">
              <a:rPr lang="en-US" smtClean="0"/>
              <a:pPr algn="ctr"/>
              <a:t>‹#›</a:t>
            </a:fld>
            <a:endParaRPr lang="en-US" dirty="0"/>
          </a:p>
        </p:txBody>
      </p:sp>
      <p:sp>
        <p:nvSpPr>
          <p:cNvPr id="6" name="Date Placeholder 3">
            <a:extLst>
              <a:ext uri="{FF2B5EF4-FFF2-40B4-BE49-F238E27FC236}">
                <a16:creationId xmlns:a16="http://schemas.microsoft.com/office/drawing/2014/main" id="{D6315296-D45A-4DB7-B2D1-9347C7D9F42E}"/>
              </a:ext>
            </a:extLst>
          </p:cNvPr>
          <p:cNvSpPr>
            <a:spLocks noGrp="1"/>
          </p:cNvSpPr>
          <p:nvPr>
            <p:ph type="dt" sz="half" idx="10"/>
          </p:nvPr>
        </p:nvSpPr>
        <p:spPr>
          <a:xfrm>
            <a:off x="457200" y="6356350"/>
            <a:ext cx="2133600" cy="365125"/>
          </a:xfrm>
        </p:spPr>
        <p:txBody>
          <a:bodyPr/>
          <a:lstStyle/>
          <a:p>
            <a:fld id="{B4E0DBDB-6A41-4520-98B7-81A7F2BEA8D0}" type="datetime4">
              <a:rPr lang="en-US" smtClean="0"/>
              <a:t>March 26, 2025</a:t>
            </a:fld>
            <a:endParaRPr lang="en-US"/>
          </a:p>
        </p:txBody>
      </p:sp>
    </p:spTree>
    <p:extLst>
      <p:ext uri="{BB962C8B-B14F-4D97-AF65-F5344CB8AC3E}">
        <p14:creationId xmlns:p14="http://schemas.microsoft.com/office/powerpoint/2010/main" val="2875820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A22C08A-4C98-479B-A487-253F85E89184}"/>
              </a:ext>
            </a:extLst>
          </p:cNvPr>
          <p:cNvPicPr>
            <a:picLocks noChangeAspect="1"/>
          </p:cNvPicPr>
          <p:nvPr userDrawn="1"/>
        </p:nvPicPr>
        <p:blipFill>
          <a:blip r:embed="rId2"/>
          <a:stretch>
            <a:fillRect/>
          </a:stretch>
        </p:blipFill>
        <p:spPr>
          <a:xfrm>
            <a:off x="3044773" y="777855"/>
            <a:ext cx="3054453" cy="2352620"/>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7363ED-64CC-4C5D-8101-EA134F968A4A}" type="datetime4">
              <a:rPr lang="en-US" smtClean="0"/>
              <a:t>March 26, 2025</a:t>
            </a:fld>
            <a:endParaRPr lang="en-US"/>
          </a:p>
        </p:txBody>
      </p:sp>
      <p:sp>
        <p:nvSpPr>
          <p:cNvPr id="6" name="Slide Number Placeholder 5"/>
          <p:cNvSpPr>
            <a:spLocks noGrp="1"/>
          </p:cNvSpPr>
          <p:nvPr>
            <p:ph type="sldNum" sz="quarter" idx="12"/>
          </p:nvPr>
        </p:nvSpPr>
        <p:spPr>
          <a:xfrm>
            <a:off x="3505199" y="6347028"/>
            <a:ext cx="2133600" cy="365125"/>
          </a:xfrm>
        </p:spPr>
        <p:txBody>
          <a:bodyPr/>
          <a:lstStyle/>
          <a:p>
            <a:pPr algn="ctr"/>
            <a:fld id="{1E48E321-DDA7-4C05-AAF4-60A7A38A7A85}" type="slidenum">
              <a:rPr lang="en-US" smtClean="0"/>
              <a:pPr algn="ctr"/>
              <a:t>‹#›</a:t>
            </a:fld>
            <a:endParaRPr lang="en-US" dirty="0"/>
          </a:p>
        </p:txBody>
      </p:sp>
      <p:pic>
        <p:nvPicPr>
          <p:cNvPr id="11" name="Picture 10">
            <a:extLst>
              <a:ext uri="{FF2B5EF4-FFF2-40B4-BE49-F238E27FC236}">
                <a16:creationId xmlns:a16="http://schemas.microsoft.com/office/drawing/2014/main" id="{B588A496-9BA7-426F-B11B-502E83DCAAED}"/>
              </a:ext>
            </a:extLst>
          </p:cNvPr>
          <p:cNvPicPr>
            <a:picLocks noChangeAspect="1"/>
          </p:cNvPicPr>
          <p:nvPr userDrawn="1"/>
        </p:nvPicPr>
        <p:blipFill>
          <a:blip r:embed="rId3"/>
          <a:stretch>
            <a:fillRect/>
          </a:stretch>
        </p:blipFill>
        <p:spPr>
          <a:xfrm>
            <a:off x="7785665" y="6126164"/>
            <a:ext cx="769937" cy="590400"/>
          </a:xfrm>
          <a:prstGeom prst="rect">
            <a:avLst/>
          </a:prstGeom>
        </p:spPr>
      </p:pic>
    </p:spTree>
    <p:extLst>
      <p:ext uri="{BB962C8B-B14F-4D97-AF65-F5344CB8AC3E}">
        <p14:creationId xmlns:p14="http://schemas.microsoft.com/office/powerpoint/2010/main" val="1075685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8229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57200" y="6356350"/>
            <a:ext cx="2133600" cy="365125"/>
          </a:xfrm>
        </p:spPr>
        <p:txBody>
          <a:bodyPr/>
          <a:lstStyle/>
          <a:p>
            <a:fld id="{4369E286-18BE-42AF-A785-D23813F03473}" type="datetime4">
              <a:rPr lang="en-US" smtClean="0"/>
              <a:t>March 26, 2025</a:t>
            </a:fld>
            <a:endParaRPr lang="en-US" dirty="0"/>
          </a:p>
        </p:txBody>
      </p:sp>
      <p:pic>
        <p:nvPicPr>
          <p:cNvPr id="9" name="Picture 8">
            <a:extLst>
              <a:ext uri="{FF2B5EF4-FFF2-40B4-BE49-F238E27FC236}">
                <a16:creationId xmlns:a16="http://schemas.microsoft.com/office/drawing/2014/main" id="{EDBD4F9C-5BDC-418C-8289-0716CB8ABEFA}"/>
              </a:ext>
            </a:extLst>
          </p:cNvPr>
          <p:cNvPicPr>
            <a:picLocks noChangeAspect="1"/>
          </p:cNvPicPr>
          <p:nvPr userDrawn="1"/>
        </p:nvPicPr>
        <p:blipFill>
          <a:blip r:embed="rId2"/>
          <a:stretch>
            <a:fillRect/>
          </a:stretch>
        </p:blipFill>
        <p:spPr>
          <a:xfrm>
            <a:off x="7785665" y="6126164"/>
            <a:ext cx="769937" cy="590400"/>
          </a:xfrm>
          <a:prstGeom prst="rect">
            <a:avLst/>
          </a:prstGeom>
        </p:spPr>
      </p:pic>
      <p:sp>
        <p:nvSpPr>
          <p:cNvPr id="8" name="Slide Number Placeholder 8">
            <a:extLst>
              <a:ext uri="{FF2B5EF4-FFF2-40B4-BE49-F238E27FC236}">
                <a16:creationId xmlns:a16="http://schemas.microsoft.com/office/drawing/2014/main" id="{2CFF5FFD-4066-422E-AD3F-89A59170C2B7}"/>
              </a:ext>
            </a:extLst>
          </p:cNvPr>
          <p:cNvSpPr>
            <a:spLocks noGrp="1"/>
          </p:cNvSpPr>
          <p:nvPr>
            <p:ph type="sldNum" sz="quarter" idx="12"/>
          </p:nvPr>
        </p:nvSpPr>
        <p:spPr>
          <a:xfrm>
            <a:off x="3505200" y="6350951"/>
            <a:ext cx="2133600" cy="365125"/>
          </a:xfrm>
        </p:spPr>
        <p:txBody>
          <a:bodyPr/>
          <a:lstStyle>
            <a:lvl1pPr algn="ctr">
              <a:defRPr/>
            </a:lvl1pPr>
          </a:lstStyle>
          <a:p>
            <a:fld id="{1F43504A-A97D-498B-A172-9FAE254C0B62}" type="slidenum">
              <a:rPr lang="en-US" smtClean="0"/>
              <a:pPr/>
              <a:t>‹#›</a:t>
            </a:fld>
            <a:endParaRPr lang="en-US" dirty="0"/>
          </a:p>
        </p:txBody>
      </p:sp>
    </p:spTree>
    <p:extLst>
      <p:ext uri="{BB962C8B-B14F-4D97-AF65-F5344CB8AC3E}">
        <p14:creationId xmlns:p14="http://schemas.microsoft.com/office/powerpoint/2010/main" val="1007141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E88A89-2373-4D51-91D0-F33F74DEF3CE}" type="datetime4">
              <a:rPr lang="en-US" smtClean="0"/>
              <a:t>March 26, 2025</a:t>
            </a:fld>
            <a:endParaRPr lang="en-US"/>
          </a:p>
        </p:txBody>
      </p:sp>
      <p:pic>
        <p:nvPicPr>
          <p:cNvPr id="12" name="Picture 11">
            <a:extLst>
              <a:ext uri="{FF2B5EF4-FFF2-40B4-BE49-F238E27FC236}">
                <a16:creationId xmlns:a16="http://schemas.microsoft.com/office/drawing/2014/main" id="{843AFEAA-42DE-454A-8400-EB7D3B340D67}"/>
              </a:ext>
            </a:extLst>
          </p:cNvPr>
          <p:cNvPicPr>
            <a:picLocks noChangeAspect="1"/>
          </p:cNvPicPr>
          <p:nvPr userDrawn="1"/>
        </p:nvPicPr>
        <p:blipFill>
          <a:blip r:embed="rId2"/>
          <a:stretch>
            <a:fillRect/>
          </a:stretch>
        </p:blipFill>
        <p:spPr>
          <a:xfrm>
            <a:off x="7785665" y="6126164"/>
            <a:ext cx="769937" cy="590400"/>
          </a:xfrm>
          <a:prstGeom prst="rect">
            <a:avLst/>
          </a:prstGeom>
        </p:spPr>
      </p:pic>
      <p:sp>
        <p:nvSpPr>
          <p:cNvPr id="11" name="Slide Number Placeholder 4">
            <a:extLst>
              <a:ext uri="{FF2B5EF4-FFF2-40B4-BE49-F238E27FC236}">
                <a16:creationId xmlns:a16="http://schemas.microsoft.com/office/drawing/2014/main" id="{088106B2-3E2E-4025-A135-51007154D5C9}"/>
              </a:ext>
            </a:extLst>
          </p:cNvPr>
          <p:cNvSpPr>
            <a:spLocks noGrp="1"/>
          </p:cNvSpPr>
          <p:nvPr>
            <p:ph type="sldNum" sz="quarter" idx="12"/>
          </p:nvPr>
        </p:nvSpPr>
        <p:spPr>
          <a:xfrm>
            <a:off x="3505200" y="6351439"/>
            <a:ext cx="2133600" cy="365125"/>
          </a:xfrm>
        </p:spPr>
        <p:txBody>
          <a:bodyPr/>
          <a:lstStyle>
            <a:lvl1pPr algn="ctr">
              <a:defRPr/>
            </a:lvl1pPr>
          </a:lstStyle>
          <a:p>
            <a:fld id="{09EE8AB2-B0BE-4B3E-B85F-08779A4B7862}" type="slidenum">
              <a:rPr lang="en-US" smtClean="0"/>
              <a:pPr/>
              <a:t>‹#›</a:t>
            </a:fld>
            <a:endParaRPr lang="en-US" dirty="0"/>
          </a:p>
        </p:txBody>
      </p:sp>
    </p:spTree>
    <p:extLst>
      <p:ext uri="{BB962C8B-B14F-4D97-AF65-F5344CB8AC3E}">
        <p14:creationId xmlns:p14="http://schemas.microsoft.com/office/powerpoint/2010/main" val="1697279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FF6993-D392-4BC6-AC41-D6DCBFD8CA41}" type="datetime4">
              <a:rPr lang="en-US" smtClean="0"/>
              <a:t>March 26, 2025</a:t>
            </a:fld>
            <a:endParaRPr lang="en-US"/>
          </a:p>
        </p:txBody>
      </p:sp>
      <p:sp>
        <p:nvSpPr>
          <p:cNvPr id="5" name="Slide Number Placeholder 4"/>
          <p:cNvSpPr>
            <a:spLocks noGrp="1"/>
          </p:cNvSpPr>
          <p:nvPr>
            <p:ph type="sldNum" sz="quarter" idx="12"/>
          </p:nvPr>
        </p:nvSpPr>
        <p:spPr>
          <a:xfrm>
            <a:off x="3505200" y="6351439"/>
            <a:ext cx="2133600" cy="365125"/>
          </a:xfrm>
        </p:spPr>
        <p:txBody>
          <a:bodyPr/>
          <a:lstStyle>
            <a:lvl1pPr algn="ctr">
              <a:defRPr/>
            </a:lvl1pPr>
          </a:lstStyle>
          <a:p>
            <a:fld id="{09EE8AB2-B0BE-4B3E-B85F-08779A4B7862}" type="slidenum">
              <a:rPr lang="en-US" smtClean="0"/>
              <a:pPr/>
              <a:t>‹#›</a:t>
            </a:fld>
            <a:endParaRPr lang="en-US" dirty="0"/>
          </a:p>
        </p:txBody>
      </p:sp>
      <p:pic>
        <p:nvPicPr>
          <p:cNvPr id="8" name="Picture 7">
            <a:extLst>
              <a:ext uri="{FF2B5EF4-FFF2-40B4-BE49-F238E27FC236}">
                <a16:creationId xmlns:a16="http://schemas.microsoft.com/office/drawing/2014/main" id="{FA4A24F9-6CBA-4E1B-B678-A6BE744A5747}"/>
              </a:ext>
            </a:extLst>
          </p:cNvPr>
          <p:cNvPicPr>
            <a:picLocks noChangeAspect="1"/>
          </p:cNvPicPr>
          <p:nvPr userDrawn="1"/>
        </p:nvPicPr>
        <p:blipFill>
          <a:blip r:embed="rId2"/>
          <a:stretch>
            <a:fillRect/>
          </a:stretch>
        </p:blipFill>
        <p:spPr>
          <a:xfrm>
            <a:off x="7785665" y="6126164"/>
            <a:ext cx="769937" cy="590400"/>
          </a:xfrm>
          <a:prstGeom prst="rect">
            <a:avLst/>
          </a:prstGeom>
        </p:spPr>
      </p:pic>
    </p:spTree>
    <p:extLst>
      <p:ext uri="{BB962C8B-B14F-4D97-AF65-F5344CB8AC3E}">
        <p14:creationId xmlns:p14="http://schemas.microsoft.com/office/powerpoint/2010/main" val="1133421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E3CBCF-A462-4433-805F-2919B6E957E8}" type="datetime4">
              <a:rPr lang="en-US" smtClean="0"/>
              <a:t>March 26, 2025</a:t>
            </a:fld>
            <a:endParaRPr lang="en-US"/>
          </a:p>
        </p:txBody>
      </p:sp>
      <p:sp>
        <p:nvSpPr>
          <p:cNvPr id="4" name="Slide Number Placeholder 3"/>
          <p:cNvSpPr>
            <a:spLocks noGrp="1"/>
          </p:cNvSpPr>
          <p:nvPr>
            <p:ph type="sldNum" sz="quarter" idx="12"/>
          </p:nvPr>
        </p:nvSpPr>
        <p:spPr>
          <a:xfrm>
            <a:off x="3505200" y="6351439"/>
            <a:ext cx="2133600" cy="365125"/>
          </a:xfrm>
        </p:spPr>
        <p:txBody>
          <a:bodyPr/>
          <a:lstStyle/>
          <a:p>
            <a:pPr algn="ctr"/>
            <a:fld id="{A207BACB-3412-49B2-A2BA-35ED28AEE21B}" type="slidenum">
              <a:rPr lang="en-US" smtClean="0"/>
              <a:pPr algn="ctr"/>
              <a:t>‹#›</a:t>
            </a:fld>
            <a:endParaRPr lang="en-US" dirty="0"/>
          </a:p>
        </p:txBody>
      </p:sp>
      <p:pic>
        <p:nvPicPr>
          <p:cNvPr id="7" name="Picture 6">
            <a:extLst>
              <a:ext uri="{FF2B5EF4-FFF2-40B4-BE49-F238E27FC236}">
                <a16:creationId xmlns:a16="http://schemas.microsoft.com/office/drawing/2014/main" id="{F2D68CDB-FEDF-47B1-8F2E-781C2CEFB579}"/>
              </a:ext>
            </a:extLst>
          </p:cNvPr>
          <p:cNvPicPr>
            <a:picLocks noChangeAspect="1"/>
          </p:cNvPicPr>
          <p:nvPr userDrawn="1"/>
        </p:nvPicPr>
        <p:blipFill>
          <a:blip r:embed="rId2"/>
          <a:stretch>
            <a:fillRect/>
          </a:stretch>
        </p:blipFill>
        <p:spPr>
          <a:xfrm>
            <a:off x="7785665" y="6126164"/>
            <a:ext cx="769937" cy="590400"/>
          </a:xfrm>
          <a:prstGeom prst="rect">
            <a:avLst/>
          </a:prstGeom>
        </p:spPr>
      </p:pic>
      <p:pic>
        <p:nvPicPr>
          <p:cNvPr id="5" name="Picture 4">
            <a:extLst>
              <a:ext uri="{FF2B5EF4-FFF2-40B4-BE49-F238E27FC236}">
                <a16:creationId xmlns:a16="http://schemas.microsoft.com/office/drawing/2014/main" id="{34CFB503-5800-4427-A89C-513C470502A0}"/>
              </a:ext>
            </a:extLst>
          </p:cNvPr>
          <p:cNvPicPr>
            <a:picLocks noChangeAspect="1"/>
          </p:cNvPicPr>
          <p:nvPr userDrawn="1"/>
        </p:nvPicPr>
        <p:blipFill>
          <a:blip r:embed="rId3"/>
          <a:stretch>
            <a:fillRect/>
          </a:stretch>
        </p:blipFill>
        <p:spPr>
          <a:xfrm>
            <a:off x="1403334" y="677008"/>
            <a:ext cx="6193220" cy="4770183"/>
          </a:xfrm>
          <a:prstGeom prst="rect">
            <a:avLst/>
          </a:prstGeom>
        </p:spPr>
      </p:pic>
    </p:spTree>
    <p:extLst>
      <p:ext uri="{BB962C8B-B14F-4D97-AF65-F5344CB8AC3E}">
        <p14:creationId xmlns:p14="http://schemas.microsoft.com/office/powerpoint/2010/main" val="2491461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FB503-5800-4427-A89C-513C470502A0}"/>
              </a:ext>
            </a:extLst>
          </p:cNvPr>
          <p:cNvPicPr>
            <a:picLocks noChangeAspect="1"/>
          </p:cNvPicPr>
          <p:nvPr userDrawn="1"/>
        </p:nvPicPr>
        <p:blipFill>
          <a:blip r:embed="rId2"/>
          <a:stretch>
            <a:fillRect/>
          </a:stretch>
        </p:blipFill>
        <p:spPr>
          <a:xfrm>
            <a:off x="1290124" y="677008"/>
            <a:ext cx="6563752" cy="5055577"/>
          </a:xfrm>
          <a:prstGeom prst="rect">
            <a:avLst/>
          </a:prstGeom>
        </p:spPr>
      </p:pic>
    </p:spTree>
    <p:extLst>
      <p:ext uri="{BB962C8B-B14F-4D97-AF65-F5344CB8AC3E}">
        <p14:creationId xmlns:p14="http://schemas.microsoft.com/office/powerpoint/2010/main" val="1717778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CDC5142-132C-42DA-A3A4-213CFCC0EF77}" type="datetime4">
              <a:rPr lang="en-US" smtClean="0"/>
              <a:t>March 26, 2025</a:t>
            </a:fld>
            <a:endParaRPr lang="en-US"/>
          </a:p>
        </p:txBody>
      </p:sp>
      <p:sp>
        <p:nvSpPr>
          <p:cNvPr id="7" name="Slide Number Placeholder 6"/>
          <p:cNvSpPr>
            <a:spLocks noGrp="1"/>
          </p:cNvSpPr>
          <p:nvPr>
            <p:ph type="sldNum" sz="quarter" idx="12"/>
          </p:nvPr>
        </p:nvSpPr>
        <p:spPr>
          <a:xfrm>
            <a:off x="3505200" y="6351439"/>
            <a:ext cx="2133600" cy="365125"/>
          </a:xfrm>
        </p:spPr>
        <p:txBody>
          <a:bodyPr/>
          <a:lstStyle>
            <a:lvl1pPr algn="ctr">
              <a:defRPr/>
            </a:lvl1pPr>
          </a:lstStyle>
          <a:p>
            <a:fld id="{C28E05B3-C2A4-4CDA-AB19-3B10563F0058}" type="slidenum">
              <a:rPr lang="en-US" smtClean="0"/>
              <a:pPr/>
              <a:t>‹#›</a:t>
            </a:fld>
            <a:endParaRPr lang="en-US" dirty="0"/>
          </a:p>
        </p:txBody>
      </p:sp>
      <p:pic>
        <p:nvPicPr>
          <p:cNvPr id="10" name="Picture 9">
            <a:extLst>
              <a:ext uri="{FF2B5EF4-FFF2-40B4-BE49-F238E27FC236}">
                <a16:creationId xmlns:a16="http://schemas.microsoft.com/office/drawing/2014/main" id="{871A0EA1-CB2E-46DA-B04F-64060622F96C}"/>
              </a:ext>
            </a:extLst>
          </p:cNvPr>
          <p:cNvPicPr>
            <a:picLocks noChangeAspect="1"/>
          </p:cNvPicPr>
          <p:nvPr userDrawn="1"/>
        </p:nvPicPr>
        <p:blipFill>
          <a:blip r:embed="rId2"/>
          <a:stretch>
            <a:fillRect/>
          </a:stretch>
        </p:blipFill>
        <p:spPr>
          <a:xfrm>
            <a:off x="7785665" y="6126164"/>
            <a:ext cx="769937" cy="590400"/>
          </a:xfrm>
          <a:prstGeom prst="rect">
            <a:avLst/>
          </a:prstGeom>
        </p:spPr>
      </p:pic>
    </p:spTree>
    <p:extLst>
      <p:ext uri="{BB962C8B-B14F-4D97-AF65-F5344CB8AC3E}">
        <p14:creationId xmlns:p14="http://schemas.microsoft.com/office/powerpoint/2010/main" val="2406838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6717B9-0751-47CA-BE9C-93455EA5C36B}" type="datetime4">
              <a:rPr lang="en-US" smtClean="0"/>
              <a:t>March 26, 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0B3D8D-7730-E24C-9935-6C3EF4C3E9F5}" type="slidenum">
              <a:rPr lang="en-US" smtClean="0"/>
              <a:t>‹#›</a:t>
            </a:fld>
            <a:endParaRPr lang="en-US"/>
          </a:p>
        </p:txBody>
      </p:sp>
    </p:spTree>
    <p:extLst>
      <p:ext uri="{BB962C8B-B14F-4D97-AF65-F5344CB8AC3E}">
        <p14:creationId xmlns:p14="http://schemas.microsoft.com/office/powerpoint/2010/main" val="39794256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586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0B813-6789-0213-D19C-E10CAC9E950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6CC22F9B-89A3-242C-554B-90EDD84122A0}"/>
              </a:ext>
            </a:extLst>
          </p:cNvPr>
          <p:cNvSpPr/>
          <p:nvPr/>
        </p:nvSpPr>
        <p:spPr>
          <a:xfrm>
            <a:off x="7741920" y="6324600"/>
            <a:ext cx="1143000" cy="4227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DA8511F0-12F1-BD02-B73C-5B4A80E3B804}"/>
              </a:ext>
            </a:extLst>
          </p:cNvPr>
          <p:cNvSpPr txBox="1"/>
          <p:nvPr/>
        </p:nvSpPr>
        <p:spPr>
          <a:xfrm>
            <a:off x="1" y="152400"/>
            <a:ext cx="9143999"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City of South Lake Tahoe Clean-up Reorganization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LAFCO Project No. 2024-01</a:t>
            </a:r>
          </a:p>
        </p:txBody>
      </p:sp>
      <p:cxnSp>
        <p:nvCxnSpPr>
          <p:cNvPr id="13" name="Straight Connector 12">
            <a:extLst>
              <a:ext uri="{FF2B5EF4-FFF2-40B4-BE49-F238E27FC236}">
                <a16:creationId xmlns:a16="http://schemas.microsoft.com/office/drawing/2014/main" id="{49A322DE-CE45-FA03-6E87-E31CDF8069B5}"/>
              </a:ext>
            </a:extLst>
          </p:cNvPr>
          <p:cNvCxnSpPr>
            <a:cxnSpLocks/>
          </p:cNvCxnSpPr>
          <p:nvPr/>
        </p:nvCxnSpPr>
        <p:spPr>
          <a:xfrm>
            <a:off x="1371600" y="874931"/>
            <a:ext cx="6400800" cy="0"/>
          </a:xfrm>
          <a:prstGeom prst="line">
            <a:avLst/>
          </a:prstGeom>
          <a:ln w="19050"/>
          <a:effectLst/>
        </p:spPr>
        <p:style>
          <a:lnRef idx="2">
            <a:schemeClr val="dk1"/>
          </a:lnRef>
          <a:fillRef idx="0">
            <a:schemeClr val="dk1"/>
          </a:fillRef>
          <a:effectRef idx="1">
            <a:schemeClr val="dk1"/>
          </a:effectRef>
          <a:fontRef idx="minor">
            <a:schemeClr val="tx1"/>
          </a:fontRef>
        </p:style>
      </p:cxnSp>
      <p:sp>
        <p:nvSpPr>
          <p:cNvPr id="4" name="Oval 3">
            <a:extLst>
              <a:ext uri="{FF2B5EF4-FFF2-40B4-BE49-F238E27FC236}">
                <a16:creationId xmlns:a16="http://schemas.microsoft.com/office/drawing/2014/main" id="{3210E968-3684-51A1-EF4B-E672A407FF00}"/>
              </a:ext>
            </a:extLst>
          </p:cNvPr>
          <p:cNvSpPr/>
          <p:nvPr/>
        </p:nvSpPr>
        <p:spPr>
          <a:xfrm>
            <a:off x="5181600" y="2732597"/>
            <a:ext cx="1219200" cy="86058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7C0ECF0C-828C-F83D-6A24-81C21B075851}"/>
              </a:ext>
            </a:extLst>
          </p:cNvPr>
          <p:cNvSpPr txBox="1"/>
          <p:nvPr/>
        </p:nvSpPr>
        <p:spPr>
          <a:xfrm>
            <a:off x="4876800" y="926400"/>
            <a:ext cx="44958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Annexation Area D continued:</a:t>
            </a:r>
          </a:p>
        </p:txBody>
      </p:sp>
      <p:pic>
        <p:nvPicPr>
          <p:cNvPr id="8" name="Picture 7">
            <a:extLst>
              <a:ext uri="{FF2B5EF4-FFF2-40B4-BE49-F238E27FC236}">
                <a16:creationId xmlns:a16="http://schemas.microsoft.com/office/drawing/2014/main" id="{36D69AEF-1622-3303-EA5E-57C2A981C75B}"/>
              </a:ext>
            </a:extLst>
          </p:cNvPr>
          <p:cNvPicPr>
            <a:picLocks noChangeAspect="1"/>
          </p:cNvPicPr>
          <p:nvPr/>
        </p:nvPicPr>
        <p:blipFill>
          <a:blip r:embed="rId3"/>
          <a:srcRect l="-1090" r="-1" b="15467"/>
          <a:stretch/>
        </p:blipFill>
        <p:spPr>
          <a:xfrm>
            <a:off x="4373879" y="1306003"/>
            <a:ext cx="4648827" cy="5170997"/>
          </a:xfrm>
          <a:prstGeom prst="rect">
            <a:avLst/>
          </a:prstGeom>
          <a:ln>
            <a:noFill/>
          </a:ln>
        </p:spPr>
      </p:pic>
      <p:sp>
        <p:nvSpPr>
          <p:cNvPr id="10" name="Oval 9">
            <a:extLst>
              <a:ext uri="{FF2B5EF4-FFF2-40B4-BE49-F238E27FC236}">
                <a16:creationId xmlns:a16="http://schemas.microsoft.com/office/drawing/2014/main" id="{0F83FF14-A31A-FB5C-1AFD-CF49E5C8EAD5}"/>
              </a:ext>
            </a:extLst>
          </p:cNvPr>
          <p:cNvSpPr/>
          <p:nvPr/>
        </p:nvSpPr>
        <p:spPr>
          <a:xfrm rot="19055059">
            <a:off x="7065079" y="1772187"/>
            <a:ext cx="2261826" cy="171762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Dennis T. Machida Memorial Greenway">
            <a:extLst>
              <a:ext uri="{FF2B5EF4-FFF2-40B4-BE49-F238E27FC236}">
                <a16:creationId xmlns:a16="http://schemas.microsoft.com/office/drawing/2014/main" id="{D4AE3E53-080E-EF01-1F17-6A773F2310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7538" y="4215639"/>
            <a:ext cx="4554140" cy="2561704"/>
          </a:xfrm>
          <a:prstGeom prst="rect">
            <a:avLst/>
          </a:prstGeom>
          <a:noFill/>
          <a:ln w="25400">
            <a:solidFill>
              <a:schemeClr val="tx1"/>
            </a:solidFill>
          </a:ln>
        </p:spPr>
      </p:pic>
      <p:pic>
        <p:nvPicPr>
          <p:cNvPr id="7" name="Picture 6">
            <a:extLst>
              <a:ext uri="{FF2B5EF4-FFF2-40B4-BE49-F238E27FC236}">
                <a16:creationId xmlns:a16="http://schemas.microsoft.com/office/drawing/2014/main" id="{E6ED0E45-1465-2DEC-19BA-12308E6EC568}"/>
              </a:ext>
            </a:extLst>
          </p:cNvPr>
          <p:cNvPicPr>
            <a:picLocks noChangeAspect="1"/>
          </p:cNvPicPr>
          <p:nvPr/>
        </p:nvPicPr>
        <p:blipFill>
          <a:blip r:embed="rId5">
            <a:extLst>
              <a:ext uri="{28A0092B-C50C-407E-A947-70E740481C1C}">
                <a14:useLocalDpi xmlns:a14="http://schemas.microsoft.com/office/drawing/2010/main" val="0"/>
              </a:ext>
            </a:extLst>
          </a:blip>
          <a:srcRect t="8889"/>
          <a:stretch/>
        </p:blipFill>
        <p:spPr>
          <a:xfrm>
            <a:off x="227078" y="1068899"/>
            <a:ext cx="4554140" cy="3124200"/>
          </a:xfrm>
          <a:prstGeom prst="rect">
            <a:avLst/>
          </a:prstGeom>
          <a:ln w="25400">
            <a:solidFill>
              <a:schemeClr val="tx1"/>
            </a:solidFill>
          </a:ln>
        </p:spPr>
      </p:pic>
      <p:sp>
        <p:nvSpPr>
          <p:cNvPr id="2" name="TextBox 1">
            <a:extLst>
              <a:ext uri="{FF2B5EF4-FFF2-40B4-BE49-F238E27FC236}">
                <a16:creationId xmlns:a16="http://schemas.microsoft.com/office/drawing/2014/main" id="{18C3BF85-F7F3-331F-6056-D3A070BB7AF7}"/>
              </a:ext>
            </a:extLst>
          </p:cNvPr>
          <p:cNvSpPr txBox="1"/>
          <p:nvPr/>
        </p:nvSpPr>
        <p:spPr>
          <a:xfrm>
            <a:off x="281262" y="1111066"/>
            <a:ext cx="1471338" cy="246221"/>
          </a:xfrm>
          <a:prstGeom prst="rect">
            <a:avLst/>
          </a:prstGeom>
          <a:solidFill>
            <a:schemeClr val="bg1"/>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Public Right-of-Way</a:t>
            </a:r>
          </a:p>
        </p:txBody>
      </p:sp>
      <p:sp>
        <p:nvSpPr>
          <p:cNvPr id="5" name="TextBox 4">
            <a:extLst>
              <a:ext uri="{FF2B5EF4-FFF2-40B4-BE49-F238E27FC236}">
                <a16:creationId xmlns:a16="http://schemas.microsoft.com/office/drawing/2014/main" id="{13DB246E-BA3F-6A55-6506-2EC8B208439A}"/>
              </a:ext>
            </a:extLst>
          </p:cNvPr>
          <p:cNvSpPr txBox="1"/>
          <p:nvPr/>
        </p:nvSpPr>
        <p:spPr>
          <a:xfrm>
            <a:off x="281262" y="4266923"/>
            <a:ext cx="2004738" cy="246221"/>
          </a:xfrm>
          <a:prstGeom prst="rect">
            <a:avLst/>
          </a:prstGeom>
          <a:solidFill>
            <a:schemeClr val="bg1"/>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Dennis T. Machida Greenway </a:t>
            </a:r>
          </a:p>
        </p:txBody>
      </p:sp>
    </p:spTree>
    <p:extLst>
      <p:ext uri="{BB962C8B-B14F-4D97-AF65-F5344CB8AC3E}">
        <p14:creationId xmlns:p14="http://schemas.microsoft.com/office/powerpoint/2010/main" val="3504496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CDC61E-6B47-4676-8D08-EEDD94FE85EF}"/>
              </a:ext>
            </a:extLst>
          </p:cNvPr>
          <p:cNvSpPr/>
          <p:nvPr/>
        </p:nvSpPr>
        <p:spPr>
          <a:xfrm>
            <a:off x="7553689" y="5969643"/>
            <a:ext cx="1143000" cy="8209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p>
        </p:txBody>
      </p:sp>
      <p:sp>
        <p:nvSpPr>
          <p:cNvPr id="19" name="Date Placeholder 4">
            <a:extLst>
              <a:ext uri="{FF2B5EF4-FFF2-40B4-BE49-F238E27FC236}">
                <a16:creationId xmlns:a16="http://schemas.microsoft.com/office/drawing/2014/main" id="{294ED4A5-9BF8-41F9-A647-140FDC206E1D}"/>
              </a:ext>
            </a:extLst>
          </p:cNvPr>
          <p:cNvSpPr txBox="1">
            <a:spLocks/>
          </p:cNvSpPr>
          <p:nvPr/>
        </p:nvSpPr>
        <p:spPr>
          <a:xfrm>
            <a:off x="0" y="6650182"/>
            <a:ext cx="9144000" cy="190597"/>
          </a:xfrm>
          <a:prstGeom prst="rect">
            <a:avLst/>
          </a:prstGeom>
        </p:spPr>
        <p:txBody>
          <a:bodyPr vert="horz" lIns="91440" tIns="45720" rIns="91440" bIns="45720" rtlCol="0" anchor="ctr"/>
          <a:lstStyle>
            <a:defPPr>
              <a:defRPr lang="en-US"/>
            </a:defPPr>
            <a:lvl1pPr algn="l" rtl="0" fontAlgn="base">
              <a:spcBef>
                <a:spcPct val="0"/>
              </a:spcBef>
              <a:spcAft>
                <a:spcPct val="0"/>
              </a:spcAft>
              <a:defRPr sz="1200" b="1"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algn="ctr" defTabSz="457200" fontAlgn="auto">
              <a:spcBef>
                <a:spcPts val="0"/>
              </a:spcBef>
              <a:spcAft>
                <a:spcPts val="0"/>
              </a:spcAft>
              <a:defRPr/>
            </a:pPr>
            <a:r>
              <a:rPr lang="en-US" b="0" i="1" dirty="0"/>
              <a:t>Agenda Item #6</a:t>
            </a:r>
          </a:p>
          <a:p>
            <a:pPr defTabSz="457200" fontAlgn="auto">
              <a:spcBef>
                <a:spcPts val="0"/>
              </a:spcBef>
              <a:spcAft>
                <a:spcPts val="0"/>
              </a:spcAft>
              <a:defRPr/>
            </a:pPr>
            <a:endParaRPr lang="en-US" b="0" dirty="0">
              <a:solidFill>
                <a:prstClr val="black">
                  <a:tint val="75000"/>
                </a:prstClr>
              </a:solidFill>
              <a:latin typeface="Calibri"/>
            </a:endParaRPr>
          </a:p>
        </p:txBody>
      </p:sp>
      <p:pic>
        <p:nvPicPr>
          <p:cNvPr id="8" name="Picture 7">
            <a:extLst>
              <a:ext uri="{FF2B5EF4-FFF2-40B4-BE49-F238E27FC236}">
                <a16:creationId xmlns:a16="http://schemas.microsoft.com/office/drawing/2014/main" id="{6DCDFFFD-9C28-9319-D745-33AED596A5BA}"/>
              </a:ext>
            </a:extLst>
          </p:cNvPr>
          <p:cNvPicPr>
            <a:picLocks noChangeAspect="1"/>
          </p:cNvPicPr>
          <p:nvPr/>
        </p:nvPicPr>
        <p:blipFill>
          <a:blip r:embed="rId3"/>
          <a:stretch>
            <a:fillRect/>
          </a:stretch>
        </p:blipFill>
        <p:spPr>
          <a:xfrm>
            <a:off x="1647417" y="914400"/>
            <a:ext cx="5849166" cy="5620534"/>
          </a:xfrm>
          <a:prstGeom prst="rect">
            <a:avLst/>
          </a:prstGeom>
        </p:spPr>
      </p:pic>
      <p:sp>
        <p:nvSpPr>
          <p:cNvPr id="9" name="Rectangle 8">
            <a:extLst>
              <a:ext uri="{FF2B5EF4-FFF2-40B4-BE49-F238E27FC236}">
                <a16:creationId xmlns:a16="http://schemas.microsoft.com/office/drawing/2014/main" id="{821B765E-72D1-FDAB-1819-345028ADB3C1}"/>
              </a:ext>
            </a:extLst>
          </p:cNvPr>
          <p:cNvSpPr/>
          <p:nvPr/>
        </p:nvSpPr>
        <p:spPr>
          <a:xfrm>
            <a:off x="3962400" y="6524626"/>
            <a:ext cx="1143000" cy="2571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DB72F58E-828B-434C-4FB7-B4D9F8A383EF}"/>
              </a:ext>
            </a:extLst>
          </p:cNvPr>
          <p:cNvSpPr/>
          <p:nvPr/>
        </p:nvSpPr>
        <p:spPr>
          <a:xfrm>
            <a:off x="961617" y="1562003"/>
            <a:ext cx="685800" cy="190597"/>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8B86930C-CF04-709E-450B-D5BDE1D28EE2}"/>
              </a:ext>
            </a:extLst>
          </p:cNvPr>
          <p:cNvSpPr/>
          <p:nvPr/>
        </p:nvSpPr>
        <p:spPr>
          <a:xfrm>
            <a:off x="961617" y="1866803"/>
            <a:ext cx="685800" cy="190597"/>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981E9138-4E79-2A98-F640-EB6EFA840A10}"/>
              </a:ext>
            </a:extLst>
          </p:cNvPr>
          <p:cNvSpPr/>
          <p:nvPr/>
        </p:nvSpPr>
        <p:spPr>
          <a:xfrm>
            <a:off x="961617" y="4762403"/>
            <a:ext cx="685800" cy="190597"/>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4BE4AA19-1EEF-8605-1E87-56A60B6F8CFB}"/>
              </a:ext>
            </a:extLst>
          </p:cNvPr>
          <p:cNvSpPr/>
          <p:nvPr/>
        </p:nvSpPr>
        <p:spPr>
          <a:xfrm>
            <a:off x="961617" y="5219603"/>
            <a:ext cx="685800" cy="190597"/>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47768246-E95B-DA2B-39AB-76508C8F8B17}"/>
              </a:ext>
            </a:extLst>
          </p:cNvPr>
          <p:cNvSpPr/>
          <p:nvPr/>
        </p:nvSpPr>
        <p:spPr>
          <a:xfrm>
            <a:off x="961617" y="2628803"/>
            <a:ext cx="685800" cy="190597"/>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30CE5BA-92A2-1FDE-03B1-0C496CFB89F2}"/>
              </a:ext>
            </a:extLst>
          </p:cNvPr>
          <p:cNvSpPr txBox="1"/>
          <p:nvPr/>
        </p:nvSpPr>
        <p:spPr>
          <a:xfrm>
            <a:off x="1" y="76200"/>
            <a:ext cx="9143999"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City of South Lake Tahoe Clean-up Reorganization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LAFCO Project No. 2024-01</a:t>
            </a:r>
          </a:p>
        </p:txBody>
      </p:sp>
      <p:cxnSp>
        <p:nvCxnSpPr>
          <p:cNvPr id="17" name="Straight Connector 16">
            <a:extLst>
              <a:ext uri="{FF2B5EF4-FFF2-40B4-BE49-F238E27FC236}">
                <a16:creationId xmlns:a16="http://schemas.microsoft.com/office/drawing/2014/main" id="{E98B9A5F-3204-DA50-FBC6-ABFCB55198EA}"/>
              </a:ext>
            </a:extLst>
          </p:cNvPr>
          <p:cNvCxnSpPr>
            <a:cxnSpLocks/>
          </p:cNvCxnSpPr>
          <p:nvPr/>
        </p:nvCxnSpPr>
        <p:spPr>
          <a:xfrm>
            <a:off x="1371600" y="798731"/>
            <a:ext cx="6400800" cy="0"/>
          </a:xfrm>
          <a:prstGeom prst="line">
            <a:avLst/>
          </a:prstGeom>
          <a:ln w="19050"/>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200326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4C054-DCFF-FDF7-9FD5-5E3F519D0A3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8671AFC-88CE-B1F0-1035-BAE7DF51BEF7}"/>
              </a:ext>
            </a:extLst>
          </p:cNvPr>
          <p:cNvSpPr/>
          <p:nvPr/>
        </p:nvSpPr>
        <p:spPr>
          <a:xfrm>
            <a:off x="7553689" y="5969643"/>
            <a:ext cx="1143000" cy="8209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p>
        </p:txBody>
      </p:sp>
      <p:sp>
        <p:nvSpPr>
          <p:cNvPr id="19" name="Date Placeholder 4">
            <a:extLst>
              <a:ext uri="{FF2B5EF4-FFF2-40B4-BE49-F238E27FC236}">
                <a16:creationId xmlns:a16="http://schemas.microsoft.com/office/drawing/2014/main" id="{8FEFA1EA-4CFE-51AD-25BC-4DC525F0A61D}"/>
              </a:ext>
            </a:extLst>
          </p:cNvPr>
          <p:cNvSpPr txBox="1">
            <a:spLocks/>
          </p:cNvSpPr>
          <p:nvPr/>
        </p:nvSpPr>
        <p:spPr>
          <a:xfrm>
            <a:off x="0" y="6600025"/>
            <a:ext cx="9144000" cy="190597"/>
          </a:xfrm>
          <a:prstGeom prst="rect">
            <a:avLst/>
          </a:prstGeom>
        </p:spPr>
        <p:txBody>
          <a:bodyPr vert="horz" lIns="91440" tIns="45720" rIns="91440" bIns="45720" rtlCol="0" anchor="ctr"/>
          <a:lstStyle>
            <a:defPPr>
              <a:defRPr lang="en-US"/>
            </a:defPPr>
            <a:lvl1pPr algn="l" rtl="0" fontAlgn="base">
              <a:spcBef>
                <a:spcPct val="0"/>
              </a:spcBef>
              <a:spcAft>
                <a:spcPct val="0"/>
              </a:spcAft>
              <a:defRPr sz="1200" b="1"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algn="ctr" defTabSz="457200" fontAlgn="auto">
              <a:spcBef>
                <a:spcPts val="0"/>
              </a:spcBef>
              <a:spcAft>
                <a:spcPts val="0"/>
              </a:spcAft>
              <a:defRPr/>
            </a:pPr>
            <a:r>
              <a:rPr lang="en-US" b="0" i="1" dirty="0"/>
              <a:t>Agenda Item #6</a:t>
            </a:r>
          </a:p>
          <a:p>
            <a:pPr defTabSz="457200" fontAlgn="auto">
              <a:spcBef>
                <a:spcPts val="0"/>
              </a:spcBef>
              <a:spcAft>
                <a:spcPts val="0"/>
              </a:spcAft>
              <a:defRPr/>
            </a:pPr>
            <a:endParaRPr lang="en-US" b="0" dirty="0">
              <a:solidFill>
                <a:prstClr val="black">
                  <a:tint val="75000"/>
                </a:prstClr>
              </a:solidFill>
              <a:latin typeface="Calibri"/>
            </a:endParaRPr>
          </a:p>
        </p:txBody>
      </p:sp>
      <p:sp>
        <p:nvSpPr>
          <p:cNvPr id="3" name="Rectangle 2">
            <a:extLst>
              <a:ext uri="{FF2B5EF4-FFF2-40B4-BE49-F238E27FC236}">
                <a16:creationId xmlns:a16="http://schemas.microsoft.com/office/drawing/2014/main" id="{5211101D-0D53-5957-ECB8-44C719D7759D}"/>
              </a:ext>
            </a:extLst>
          </p:cNvPr>
          <p:cNvSpPr/>
          <p:nvPr/>
        </p:nvSpPr>
        <p:spPr>
          <a:xfrm>
            <a:off x="4038600" y="6477000"/>
            <a:ext cx="1143000" cy="2571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0D7EC7E-7D43-1755-6D7A-EFD5367C7653}"/>
              </a:ext>
            </a:extLst>
          </p:cNvPr>
          <p:cNvSpPr txBox="1"/>
          <p:nvPr/>
        </p:nvSpPr>
        <p:spPr>
          <a:xfrm>
            <a:off x="1" y="304800"/>
            <a:ext cx="9143999"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City of South Lake Tahoe Clean-up Reorganization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LAFCO Project No. 2024-01</a:t>
            </a:r>
          </a:p>
        </p:txBody>
      </p:sp>
      <p:cxnSp>
        <p:nvCxnSpPr>
          <p:cNvPr id="8" name="Straight Connector 7">
            <a:extLst>
              <a:ext uri="{FF2B5EF4-FFF2-40B4-BE49-F238E27FC236}">
                <a16:creationId xmlns:a16="http://schemas.microsoft.com/office/drawing/2014/main" id="{2DFF99EE-DFA7-67E3-69C1-EB87B9B30201}"/>
              </a:ext>
            </a:extLst>
          </p:cNvPr>
          <p:cNvCxnSpPr>
            <a:cxnSpLocks/>
          </p:cNvCxnSpPr>
          <p:nvPr/>
        </p:nvCxnSpPr>
        <p:spPr>
          <a:xfrm>
            <a:off x="1371600" y="1027331"/>
            <a:ext cx="6400800" cy="0"/>
          </a:xfrm>
          <a:prstGeom prst="line">
            <a:avLst/>
          </a:prstGeom>
          <a:ln w="19050"/>
          <a:effectLst/>
        </p:spPr>
        <p:style>
          <a:lnRef idx="2">
            <a:schemeClr val="dk1"/>
          </a:lnRef>
          <a:fillRef idx="0">
            <a:schemeClr val="dk1"/>
          </a:fillRef>
          <a:effectRef idx="1">
            <a:schemeClr val="dk1"/>
          </a:effectRef>
          <a:fontRef idx="minor">
            <a:schemeClr val="tx1"/>
          </a:fontRef>
        </p:style>
      </p:cxnSp>
      <p:sp>
        <p:nvSpPr>
          <p:cNvPr id="10" name="Rectangle 3">
            <a:extLst>
              <a:ext uri="{FF2B5EF4-FFF2-40B4-BE49-F238E27FC236}">
                <a16:creationId xmlns:a16="http://schemas.microsoft.com/office/drawing/2014/main" id="{3AF8B1E2-4FF3-5E68-2C6E-8DC17BD3B90F}"/>
              </a:ext>
            </a:extLst>
          </p:cNvPr>
          <p:cNvSpPr txBox="1">
            <a:spLocks noChangeArrowheads="1"/>
          </p:cNvSpPr>
          <p:nvPr/>
        </p:nvSpPr>
        <p:spPr bwMode="auto">
          <a:xfrm>
            <a:off x="800100" y="1333600"/>
            <a:ext cx="7543800" cy="55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altLang="en-US" sz="1800" dirty="0">
                <a:effectLst/>
              </a:rPr>
              <a:t>COST AND REVENUES</a:t>
            </a:r>
          </a:p>
          <a:p>
            <a:pPr lvl="1">
              <a:spcBef>
                <a:spcPts val="0"/>
              </a:spcBef>
              <a:spcAft>
                <a:spcPts val="600"/>
              </a:spcAft>
              <a:buClr>
                <a:srgbClr val="336600"/>
              </a:buClr>
              <a:buSzPct val="100000"/>
              <a:buFont typeface="Wingdings" panose="05000000000000000000" pitchFamily="2" charset="2"/>
              <a:buChar char="§"/>
            </a:pPr>
            <a:r>
              <a:rPr lang="en-US" altLang="en-US" sz="1600" b="0" dirty="0">
                <a:effectLst/>
              </a:rPr>
              <a:t>Cost to Provide Service – City estimated annual cost of $5,413 </a:t>
            </a:r>
          </a:p>
          <a:p>
            <a:pPr lvl="1">
              <a:spcBef>
                <a:spcPts val="0"/>
              </a:spcBef>
              <a:spcAft>
                <a:spcPts val="600"/>
              </a:spcAft>
              <a:buClr>
                <a:srgbClr val="336600"/>
              </a:buClr>
              <a:buSzPct val="100000"/>
              <a:buFont typeface="Wingdings" panose="05000000000000000000" pitchFamily="2" charset="2"/>
              <a:buChar char="§"/>
            </a:pPr>
            <a:r>
              <a:rPr lang="en-US" altLang="en-US" sz="1600" b="0" dirty="0">
                <a:effectLst/>
              </a:rPr>
              <a:t>Expected Revenue – El Dorado County and the City of South Lake Tahoe agreed to the following property tax redistribution, pending successful reorganization:</a:t>
            </a:r>
          </a:p>
          <a:p>
            <a:pPr lvl="2">
              <a:spcBef>
                <a:spcPts val="0"/>
              </a:spcBef>
              <a:spcAft>
                <a:spcPts val="600"/>
              </a:spcAft>
              <a:buClr>
                <a:srgbClr val="336600"/>
              </a:buClr>
              <a:buSzPct val="100000"/>
              <a:buFont typeface="Wingdings" panose="05000000000000000000" pitchFamily="2" charset="2"/>
              <a:buChar char="§"/>
            </a:pPr>
            <a:r>
              <a:rPr lang="en-US" sz="1600" b="0" dirty="0">
                <a:effectLst/>
                <a:ea typeface="Times New Roman" panose="02020603050405020304" pitchFamily="18" charset="0"/>
                <a:cs typeface="Calibri" panose="020F0502020204030204" pitchFamily="34" charset="0"/>
              </a:rPr>
              <a:t>$12,200 transfer in base property tax revenue to the City starting in fiscal year 2025-26 </a:t>
            </a:r>
          </a:p>
          <a:p>
            <a:pPr lvl="2">
              <a:spcBef>
                <a:spcPts val="0"/>
              </a:spcBef>
              <a:spcAft>
                <a:spcPts val="600"/>
              </a:spcAft>
              <a:buClr>
                <a:srgbClr val="336600"/>
              </a:buClr>
              <a:buSzPct val="100000"/>
              <a:buFont typeface="Wingdings" panose="05000000000000000000" pitchFamily="2" charset="2"/>
              <a:buChar char="§"/>
            </a:pPr>
            <a:r>
              <a:rPr lang="en-US" sz="1600" b="0" dirty="0">
                <a:effectLst/>
                <a:ea typeface="Times New Roman" panose="02020603050405020304" pitchFamily="18" charset="0"/>
                <a:cs typeface="Calibri" panose="020F0502020204030204" pitchFamily="34" charset="0"/>
              </a:rPr>
              <a:t>Future property tax increment of 21.9744% to 24.3355% to be allocated to the City for the annexed areas, based on the tax rate area</a:t>
            </a:r>
          </a:p>
          <a:p>
            <a:pPr lvl="2">
              <a:spcBef>
                <a:spcPts val="0"/>
              </a:spcBef>
              <a:spcAft>
                <a:spcPts val="600"/>
              </a:spcAft>
              <a:buClr>
                <a:srgbClr val="336600"/>
              </a:buClr>
              <a:buSzPct val="100000"/>
              <a:buFont typeface="Wingdings" panose="05000000000000000000" pitchFamily="2" charset="2"/>
              <a:buChar char="§"/>
            </a:pPr>
            <a:r>
              <a:rPr lang="en-US" sz="1600" b="0" dirty="0">
                <a:effectLst/>
                <a:ea typeface="Times New Roman" panose="02020603050405020304" pitchFamily="18" charset="0"/>
                <a:cs typeface="Calibri" panose="020F0502020204030204" pitchFamily="34" charset="0"/>
              </a:rPr>
              <a:t>0.0% increment to the Lake Valley Fire Protection District as a result of detachment</a:t>
            </a:r>
            <a:endParaRPr lang="en-US" altLang="en-US" sz="1600" b="0" dirty="0">
              <a:effectLst/>
              <a:cs typeface="Calibri" panose="020F0502020204030204" pitchFamily="34" charset="0"/>
            </a:endParaRPr>
          </a:p>
          <a:p>
            <a:pPr lvl="1">
              <a:spcBef>
                <a:spcPts val="0"/>
              </a:spcBef>
              <a:spcAft>
                <a:spcPts val="600"/>
              </a:spcAft>
              <a:buClr>
                <a:srgbClr val="336600"/>
              </a:buClr>
              <a:buSzPct val="100000"/>
              <a:buFont typeface="Wingdings" panose="05000000000000000000" pitchFamily="2" charset="2"/>
              <a:buChar char="§"/>
            </a:pPr>
            <a:r>
              <a:rPr lang="en-US" altLang="en-US" sz="1600" b="0" dirty="0">
                <a:effectLst/>
              </a:rPr>
              <a:t>Sufficiency of Revenue – </a:t>
            </a:r>
            <a:r>
              <a:rPr lang="en-US" sz="1600" b="0" dirty="0">
                <a:effectLst/>
                <a:ea typeface="Times New Roman" panose="02020603050405020304" pitchFamily="18" charset="0"/>
                <a:cs typeface="Times New Roman" panose="02020603050405020304" pitchFamily="18" charset="0"/>
              </a:rPr>
              <a:t>N</a:t>
            </a:r>
            <a:r>
              <a:rPr lang="en-US" sz="1600" b="0" dirty="0">
                <a:effectLst/>
                <a:ea typeface="Times New Roman" panose="02020603050405020304" pitchFamily="18" charset="0"/>
              </a:rPr>
              <a:t>egotiated property tax base transfer and future property tax increments are expected to be sufficient to cover the City’s cost to provide services</a:t>
            </a:r>
          </a:p>
          <a:p>
            <a:pPr lvl="1">
              <a:spcBef>
                <a:spcPts val="0"/>
              </a:spcBef>
              <a:spcAft>
                <a:spcPts val="600"/>
              </a:spcAft>
              <a:buClr>
                <a:srgbClr val="336600"/>
              </a:buClr>
              <a:buSzPct val="100000"/>
              <a:buFont typeface="Wingdings" panose="05000000000000000000" pitchFamily="2" charset="2"/>
              <a:buChar char="§"/>
            </a:pPr>
            <a:endParaRPr lang="en-US" altLang="en-US" sz="1800" b="0" dirty="0">
              <a:effectLst/>
            </a:endParaRPr>
          </a:p>
          <a:p>
            <a:pPr marL="0" indent="0">
              <a:spcBef>
                <a:spcPts val="0"/>
              </a:spcBef>
              <a:spcAft>
                <a:spcPts val="600"/>
              </a:spcAft>
              <a:buNone/>
            </a:pPr>
            <a:r>
              <a:rPr lang="en-US" altLang="en-US" sz="1800" b="0" dirty="0">
                <a:effectLst/>
              </a:rPr>
              <a:t>	</a:t>
            </a:r>
            <a:endParaRPr lang="en-US" altLang="en-US" sz="1800" dirty="0">
              <a:effectLst/>
            </a:endParaRPr>
          </a:p>
          <a:p>
            <a:pPr marL="0" indent="0">
              <a:spcBef>
                <a:spcPts val="0"/>
              </a:spcBef>
              <a:spcAft>
                <a:spcPts val="600"/>
              </a:spcAft>
              <a:buNone/>
            </a:pPr>
            <a:r>
              <a:rPr lang="en-US" altLang="en-US" sz="1800" dirty="0">
                <a:effectLst/>
              </a:rPr>
              <a:t>	</a:t>
            </a:r>
          </a:p>
          <a:p>
            <a:pPr marL="0" indent="0">
              <a:spcBef>
                <a:spcPts val="0"/>
              </a:spcBef>
              <a:spcAft>
                <a:spcPts val="600"/>
              </a:spcAft>
              <a:buNone/>
            </a:pPr>
            <a:endParaRPr lang="en-US" altLang="en-US" sz="1800" dirty="0">
              <a:effectLst/>
            </a:endParaRPr>
          </a:p>
        </p:txBody>
      </p:sp>
    </p:spTree>
    <p:extLst>
      <p:ext uri="{BB962C8B-B14F-4D97-AF65-F5344CB8AC3E}">
        <p14:creationId xmlns:p14="http://schemas.microsoft.com/office/powerpoint/2010/main" val="3263857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F8EB3-DC4B-98E3-9D2E-18F6A2FFC94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B8D00BF-1722-A1F4-79F2-C5587C4205DC}"/>
              </a:ext>
            </a:extLst>
          </p:cNvPr>
          <p:cNvSpPr/>
          <p:nvPr/>
        </p:nvSpPr>
        <p:spPr>
          <a:xfrm>
            <a:off x="7553689" y="5969643"/>
            <a:ext cx="1143000" cy="8209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p>
        </p:txBody>
      </p:sp>
      <p:sp>
        <p:nvSpPr>
          <p:cNvPr id="19" name="Date Placeholder 4">
            <a:extLst>
              <a:ext uri="{FF2B5EF4-FFF2-40B4-BE49-F238E27FC236}">
                <a16:creationId xmlns:a16="http://schemas.microsoft.com/office/drawing/2014/main" id="{068E42D5-64B1-1C02-C31E-0E80EBCBD49D}"/>
              </a:ext>
            </a:extLst>
          </p:cNvPr>
          <p:cNvSpPr txBox="1">
            <a:spLocks/>
          </p:cNvSpPr>
          <p:nvPr/>
        </p:nvSpPr>
        <p:spPr>
          <a:xfrm>
            <a:off x="0" y="6600025"/>
            <a:ext cx="9144000" cy="190597"/>
          </a:xfrm>
          <a:prstGeom prst="rect">
            <a:avLst/>
          </a:prstGeom>
        </p:spPr>
        <p:txBody>
          <a:bodyPr vert="horz" lIns="91440" tIns="45720" rIns="91440" bIns="45720" rtlCol="0" anchor="ctr"/>
          <a:lstStyle>
            <a:defPPr>
              <a:defRPr lang="en-US"/>
            </a:defPPr>
            <a:lvl1pPr algn="l" rtl="0" fontAlgn="base">
              <a:spcBef>
                <a:spcPct val="0"/>
              </a:spcBef>
              <a:spcAft>
                <a:spcPct val="0"/>
              </a:spcAft>
              <a:defRPr sz="1200" b="1"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algn="ctr" defTabSz="457200" fontAlgn="auto">
              <a:spcBef>
                <a:spcPts val="0"/>
              </a:spcBef>
              <a:spcAft>
                <a:spcPts val="0"/>
              </a:spcAft>
              <a:defRPr/>
            </a:pPr>
            <a:r>
              <a:rPr lang="en-US" b="0" i="1" dirty="0"/>
              <a:t>Agenda Item #6</a:t>
            </a:r>
          </a:p>
          <a:p>
            <a:pPr defTabSz="457200" fontAlgn="auto">
              <a:spcBef>
                <a:spcPts val="0"/>
              </a:spcBef>
              <a:spcAft>
                <a:spcPts val="0"/>
              </a:spcAft>
              <a:defRPr/>
            </a:pPr>
            <a:endParaRPr lang="en-US" b="0" dirty="0">
              <a:solidFill>
                <a:prstClr val="black">
                  <a:tint val="75000"/>
                </a:prstClr>
              </a:solidFill>
              <a:latin typeface="Calibri"/>
            </a:endParaRPr>
          </a:p>
        </p:txBody>
      </p:sp>
      <p:pic>
        <p:nvPicPr>
          <p:cNvPr id="5" name="Picture 4">
            <a:extLst>
              <a:ext uri="{FF2B5EF4-FFF2-40B4-BE49-F238E27FC236}">
                <a16:creationId xmlns:a16="http://schemas.microsoft.com/office/drawing/2014/main" id="{E735CEB4-0055-737D-EFD1-333EF8E212A4}"/>
              </a:ext>
            </a:extLst>
          </p:cNvPr>
          <p:cNvPicPr>
            <a:picLocks noChangeAspect="1"/>
          </p:cNvPicPr>
          <p:nvPr/>
        </p:nvPicPr>
        <p:blipFill>
          <a:blip r:embed="rId3"/>
          <a:srcRect b="-1094"/>
          <a:stretch/>
        </p:blipFill>
        <p:spPr>
          <a:xfrm>
            <a:off x="4456772" y="1000136"/>
            <a:ext cx="4145595" cy="5514152"/>
          </a:xfrm>
          <a:prstGeom prst="rect">
            <a:avLst/>
          </a:prstGeom>
        </p:spPr>
      </p:pic>
      <p:graphicFrame>
        <p:nvGraphicFramePr>
          <p:cNvPr id="6" name="Table 5">
            <a:extLst>
              <a:ext uri="{FF2B5EF4-FFF2-40B4-BE49-F238E27FC236}">
                <a16:creationId xmlns:a16="http://schemas.microsoft.com/office/drawing/2014/main" id="{9318CBC7-F56A-DC3B-DE25-50C6B3BA3EEE}"/>
              </a:ext>
            </a:extLst>
          </p:cNvPr>
          <p:cNvGraphicFramePr>
            <a:graphicFrameLocks noGrp="1"/>
          </p:cNvGraphicFramePr>
          <p:nvPr>
            <p:extLst>
              <p:ext uri="{D42A27DB-BD31-4B8C-83A1-F6EECF244321}">
                <p14:modId xmlns:p14="http://schemas.microsoft.com/office/powerpoint/2010/main" val="2638729688"/>
              </p:ext>
            </p:extLst>
          </p:nvPr>
        </p:nvGraphicFramePr>
        <p:xfrm>
          <a:off x="377852" y="1046145"/>
          <a:ext cx="3889349" cy="4665180"/>
        </p:xfrm>
        <a:graphic>
          <a:graphicData uri="http://schemas.openxmlformats.org/drawingml/2006/table">
            <a:tbl>
              <a:tblPr firstRow="1" firstCol="1" bandRow="1">
                <a:tableStyleId>{5C22544A-7EE6-4342-B048-85BDC9FD1C3A}</a:tableStyleId>
              </a:tblPr>
              <a:tblGrid>
                <a:gridCol w="460348">
                  <a:extLst>
                    <a:ext uri="{9D8B030D-6E8A-4147-A177-3AD203B41FA5}">
                      <a16:colId xmlns:a16="http://schemas.microsoft.com/office/drawing/2014/main" val="50642713"/>
                    </a:ext>
                  </a:extLst>
                </a:gridCol>
                <a:gridCol w="838200">
                  <a:extLst>
                    <a:ext uri="{9D8B030D-6E8A-4147-A177-3AD203B41FA5}">
                      <a16:colId xmlns:a16="http://schemas.microsoft.com/office/drawing/2014/main" val="1326562709"/>
                    </a:ext>
                  </a:extLst>
                </a:gridCol>
                <a:gridCol w="780122">
                  <a:extLst>
                    <a:ext uri="{9D8B030D-6E8A-4147-A177-3AD203B41FA5}">
                      <a16:colId xmlns:a16="http://schemas.microsoft.com/office/drawing/2014/main" val="3275248656"/>
                    </a:ext>
                  </a:extLst>
                </a:gridCol>
                <a:gridCol w="865977">
                  <a:extLst>
                    <a:ext uri="{9D8B030D-6E8A-4147-A177-3AD203B41FA5}">
                      <a16:colId xmlns:a16="http://schemas.microsoft.com/office/drawing/2014/main" val="2949302149"/>
                    </a:ext>
                  </a:extLst>
                </a:gridCol>
                <a:gridCol w="944702">
                  <a:extLst>
                    <a:ext uri="{9D8B030D-6E8A-4147-A177-3AD203B41FA5}">
                      <a16:colId xmlns:a16="http://schemas.microsoft.com/office/drawing/2014/main" val="2313561423"/>
                    </a:ext>
                  </a:extLst>
                </a:gridCol>
              </a:tblGrid>
              <a:tr h="274371">
                <a:tc rowSpan="2">
                  <a:txBody>
                    <a:bodyPr/>
                    <a:lstStyle/>
                    <a:p>
                      <a:pPr marL="0" marR="0" indent="0" algn="ctr">
                        <a:spcBef>
                          <a:spcPts val="300"/>
                        </a:spcBef>
                        <a:spcAft>
                          <a:spcPts val="300"/>
                        </a:spcAft>
                        <a:buNone/>
                      </a:pPr>
                      <a:r>
                        <a:rPr lang="en-US" sz="950" dirty="0">
                          <a:effectLst/>
                        </a:rPr>
                        <a:t>Area</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2">
                  <a:txBody>
                    <a:bodyPr/>
                    <a:lstStyle/>
                    <a:p>
                      <a:pPr marL="0" algn="ctr">
                        <a:spcBef>
                          <a:spcPts val="300"/>
                        </a:spcBef>
                        <a:spcAft>
                          <a:spcPts val="300"/>
                        </a:spcAft>
                        <a:buNone/>
                      </a:pPr>
                      <a:r>
                        <a:rPr lang="en-US" sz="950" dirty="0">
                          <a:effectLst/>
                        </a:rPr>
                        <a:t>County Zoning</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gridSpan="3">
                  <a:txBody>
                    <a:bodyPr/>
                    <a:lstStyle/>
                    <a:p>
                      <a:pPr marL="0" marR="0" algn="ctr">
                        <a:spcBef>
                          <a:spcPts val="300"/>
                        </a:spcBef>
                        <a:spcAft>
                          <a:spcPts val="300"/>
                        </a:spcAft>
                        <a:buNone/>
                      </a:pPr>
                      <a:r>
                        <a:rPr lang="en-US" sz="950" dirty="0">
                          <a:effectLst/>
                        </a:rPr>
                        <a:t>City Adopted Prezoning</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7526962"/>
                  </a:ext>
                </a:extLst>
              </a:tr>
              <a:tr h="823115">
                <a:tc vMerge="1">
                  <a:txBody>
                    <a:bodyPr/>
                    <a:lstStyle/>
                    <a:p>
                      <a:endParaRPr lang="en-US"/>
                    </a:p>
                  </a:txBody>
                  <a:tcPr/>
                </a:tc>
                <a:tc vMerge="1">
                  <a:txBody>
                    <a:bodyPr/>
                    <a:lstStyle/>
                    <a:p>
                      <a:endParaRPr lang="en-US"/>
                    </a:p>
                  </a:txBody>
                  <a:tcPr/>
                </a:tc>
                <a:tc>
                  <a:txBody>
                    <a:bodyPr/>
                    <a:lstStyle/>
                    <a:p>
                      <a:pPr marL="0" algn="ctr">
                        <a:spcBef>
                          <a:spcPts val="300"/>
                        </a:spcBef>
                        <a:spcAft>
                          <a:spcPts val="300"/>
                        </a:spcAft>
                        <a:buNone/>
                      </a:pPr>
                      <a:r>
                        <a:rPr lang="en-US" sz="950" b="1" dirty="0">
                          <a:effectLst/>
                        </a:rPr>
                        <a:t>TRPA Regional Plan Land Use</a:t>
                      </a:r>
                      <a:endParaRPr lang="en-US" sz="12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300"/>
                        </a:spcBef>
                        <a:spcAft>
                          <a:spcPts val="300"/>
                        </a:spcAft>
                        <a:buNone/>
                      </a:pPr>
                      <a:r>
                        <a:rPr lang="en-US" sz="950" b="1" dirty="0">
                          <a:effectLst/>
                        </a:rPr>
                        <a:t>TRPA Zoning</a:t>
                      </a:r>
                      <a:endParaRPr lang="en-US" sz="12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300"/>
                        </a:spcBef>
                        <a:spcAft>
                          <a:spcPts val="300"/>
                        </a:spcAft>
                        <a:buNone/>
                      </a:pPr>
                      <a:r>
                        <a:rPr lang="en-US" sz="950" b="1" dirty="0">
                          <a:effectLst/>
                        </a:rPr>
                        <a:t>TRPA Plan Area Statement</a:t>
                      </a:r>
                      <a:endParaRPr lang="en-US" sz="1200" b="1"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60233588"/>
                  </a:ext>
                </a:extLst>
              </a:tr>
              <a:tr h="450753">
                <a:tc>
                  <a:txBody>
                    <a:bodyPr/>
                    <a:lstStyle/>
                    <a:p>
                      <a:pPr marL="0" marR="0" algn="ctr">
                        <a:spcBef>
                          <a:spcPts val="300"/>
                        </a:spcBef>
                        <a:spcAft>
                          <a:spcPts val="300"/>
                        </a:spcAft>
                        <a:buNone/>
                      </a:pPr>
                      <a:r>
                        <a:rPr lang="en-US" sz="950">
                          <a:effectLst/>
                        </a:rPr>
                        <a:t>A</a:t>
                      </a:r>
                      <a:endParaRPr lang="en-US"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buNone/>
                      </a:pPr>
                      <a:r>
                        <a:rPr lang="en-US" sz="900" dirty="0">
                          <a:effectLst/>
                        </a:rPr>
                        <a:t>TC Transportation </a:t>
                      </a:r>
                      <a:r>
                        <a:rPr lang="en-US" sz="900" dirty="0">
                          <a:effectLst/>
                          <a:latin typeface="+mn-lt"/>
                          <a:ea typeface="Times New Roman" panose="02020603050405020304" pitchFamily="18" charset="0"/>
                        </a:rPr>
                        <a:t>Corridor</a:t>
                      </a:r>
                    </a:p>
                    <a:p>
                      <a:pPr marL="0" marR="0" algn="ctr">
                        <a:spcBef>
                          <a:spcPts val="0"/>
                        </a:spcBef>
                        <a:spcAft>
                          <a:spcPts val="0"/>
                        </a:spcAft>
                        <a:buNone/>
                      </a:pPr>
                      <a:endParaRPr lang="en-US" sz="900" dirty="0">
                        <a:effectLst/>
                        <a:latin typeface="+mn-lt"/>
                        <a:ea typeface="Times New Roman" panose="02020603050405020304" pitchFamily="18" charset="0"/>
                      </a:endParaRPr>
                    </a:p>
                  </a:txBody>
                  <a:tcPr marL="68580" marR="68580" marT="0" marB="0"/>
                </a:tc>
                <a:tc>
                  <a:txBody>
                    <a:bodyPr/>
                    <a:lstStyle/>
                    <a:p>
                      <a:pPr marL="0" marR="0" algn="ctr">
                        <a:spcBef>
                          <a:spcPts val="0"/>
                        </a:spcBef>
                        <a:spcAft>
                          <a:spcPts val="0"/>
                        </a:spcAft>
                        <a:buNone/>
                      </a:pPr>
                      <a:r>
                        <a:rPr lang="en-US" sz="900" dirty="0">
                          <a:effectLst/>
                        </a:rPr>
                        <a:t>Mixed-Use</a:t>
                      </a:r>
                      <a:endParaRPr lang="en-US" sz="9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buNone/>
                      </a:pPr>
                      <a:r>
                        <a:rPr lang="en-US" sz="900" dirty="0">
                          <a:effectLst/>
                        </a:rPr>
                        <a:t>Commercial / Public Service</a:t>
                      </a:r>
                      <a:endParaRPr lang="en-US" sz="9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buNone/>
                      </a:pPr>
                      <a:r>
                        <a:rPr lang="en-US" sz="900" dirty="0">
                          <a:effectLst/>
                        </a:rPr>
                        <a:t>Tahoe Valley Area Plan</a:t>
                      </a:r>
                      <a:endParaRPr lang="en-US" sz="90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20570963"/>
                  </a:ext>
                </a:extLst>
              </a:tr>
              <a:tr h="756881">
                <a:tc>
                  <a:txBody>
                    <a:bodyPr/>
                    <a:lstStyle/>
                    <a:p>
                      <a:pPr marL="0" marR="0" algn="ctr">
                        <a:spcBef>
                          <a:spcPts val="300"/>
                        </a:spcBef>
                        <a:spcAft>
                          <a:spcPts val="300"/>
                        </a:spcAft>
                        <a:buNone/>
                      </a:pPr>
                      <a:r>
                        <a:rPr lang="en-US" sz="950">
                          <a:effectLst/>
                        </a:rPr>
                        <a:t>B</a:t>
                      </a:r>
                      <a:endParaRPr lang="en-US"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buNone/>
                      </a:pPr>
                      <a:r>
                        <a:rPr lang="en-US" sz="900" dirty="0">
                          <a:effectLst/>
                        </a:rPr>
                        <a:t>RL-160 </a:t>
                      </a:r>
                    </a:p>
                    <a:p>
                      <a:pPr marL="0" marR="0" algn="ctr">
                        <a:spcBef>
                          <a:spcPts val="0"/>
                        </a:spcBef>
                        <a:spcAft>
                          <a:spcPts val="0"/>
                        </a:spcAft>
                        <a:buNone/>
                      </a:pPr>
                      <a:r>
                        <a:rPr lang="en-US" sz="900" dirty="0">
                          <a:effectLst/>
                        </a:rPr>
                        <a:t>Rural Lands</a:t>
                      </a:r>
                    </a:p>
                    <a:p>
                      <a:pPr marL="0" marR="0" algn="ctr">
                        <a:spcBef>
                          <a:spcPts val="0"/>
                        </a:spcBef>
                        <a:spcAft>
                          <a:spcPts val="0"/>
                        </a:spcAft>
                        <a:buNone/>
                      </a:pPr>
                      <a:endParaRPr lang="en-US" sz="900" dirty="0">
                        <a:effectLst/>
                      </a:endParaRPr>
                    </a:p>
                    <a:p>
                      <a:pPr marL="0" marR="0" algn="ctr">
                        <a:spcBef>
                          <a:spcPts val="0"/>
                        </a:spcBef>
                        <a:spcAft>
                          <a:spcPts val="0"/>
                        </a:spcAft>
                        <a:buNone/>
                      </a:pPr>
                      <a:r>
                        <a:rPr lang="en-US" sz="900" dirty="0">
                          <a:effectLst/>
                        </a:rPr>
                        <a:t>AG-160 Agricultural Grazing</a:t>
                      </a:r>
                    </a:p>
                    <a:p>
                      <a:pPr marL="0" marR="0" algn="ctr">
                        <a:spcBef>
                          <a:spcPts val="0"/>
                        </a:spcBef>
                        <a:spcAft>
                          <a:spcPts val="0"/>
                        </a:spcAft>
                        <a:buNone/>
                      </a:pPr>
                      <a:endParaRPr lang="en-US" sz="9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spcBef>
                          <a:spcPts val="0"/>
                        </a:spcBef>
                        <a:spcAft>
                          <a:spcPts val="0"/>
                        </a:spcAft>
                        <a:buNone/>
                      </a:pPr>
                      <a:r>
                        <a:rPr lang="en-US" sz="900" dirty="0">
                          <a:effectLst/>
                        </a:rPr>
                        <a:t>Residential</a:t>
                      </a:r>
                    </a:p>
                    <a:p>
                      <a:pPr marL="0" marR="0" indent="0" algn="ctr">
                        <a:spcBef>
                          <a:spcPts val="0"/>
                        </a:spcBef>
                        <a:spcAft>
                          <a:spcPts val="0"/>
                        </a:spcAft>
                        <a:buNone/>
                      </a:pPr>
                      <a:endParaRPr lang="en-US" sz="900" dirty="0">
                        <a:effectLst/>
                      </a:endParaRPr>
                    </a:p>
                    <a:p>
                      <a:pPr marL="0" marR="0" indent="0" algn="ctr">
                        <a:spcBef>
                          <a:spcPts val="0"/>
                        </a:spcBef>
                        <a:spcAft>
                          <a:spcPts val="0"/>
                        </a:spcAft>
                        <a:buNone/>
                      </a:pPr>
                      <a:endParaRPr lang="en-US" sz="900" dirty="0">
                        <a:effectLst/>
                      </a:endParaRPr>
                    </a:p>
                    <a:p>
                      <a:pPr marL="0" marR="0" indent="0" algn="ctr">
                        <a:spcBef>
                          <a:spcPts val="0"/>
                        </a:spcBef>
                        <a:spcAft>
                          <a:spcPts val="0"/>
                        </a:spcAft>
                        <a:buNone/>
                      </a:pPr>
                      <a:r>
                        <a:rPr lang="en-US" sz="900" dirty="0">
                          <a:effectLst/>
                        </a:rPr>
                        <a:t>Conservation</a:t>
                      </a:r>
                      <a:endParaRPr lang="en-US" sz="9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buNone/>
                      </a:pPr>
                      <a:r>
                        <a:rPr lang="en-US" sz="900" dirty="0">
                          <a:effectLst/>
                        </a:rPr>
                        <a:t>Residential</a:t>
                      </a:r>
                    </a:p>
                    <a:p>
                      <a:pPr marL="0" marR="0" algn="ctr">
                        <a:spcBef>
                          <a:spcPts val="0"/>
                        </a:spcBef>
                        <a:spcAft>
                          <a:spcPts val="0"/>
                        </a:spcAft>
                        <a:buNone/>
                      </a:pPr>
                      <a:endParaRPr lang="en-US" sz="900" dirty="0">
                        <a:effectLst/>
                      </a:endParaRPr>
                    </a:p>
                    <a:p>
                      <a:pPr marL="0" marR="0" algn="ctr">
                        <a:spcBef>
                          <a:spcPts val="0"/>
                        </a:spcBef>
                        <a:spcAft>
                          <a:spcPts val="0"/>
                        </a:spcAft>
                        <a:buNone/>
                      </a:pPr>
                      <a:endParaRPr lang="en-US" sz="900" dirty="0">
                        <a:effectLst/>
                      </a:endParaRPr>
                    </a:p>
                    <a:p>
                      <a:pPr marL="0" marR="0" algn="ctr">
                        <a:spcBef>
                          <a:spcPts val="0"/>
                        </a:spcBef>
                        <a:spcAft>
                          <a:spcPts val="0"/>
                        </a:spcAft>
                        <a:buNone/>
                      </a:pPr>
                      <a:r>
                        <a:rPr lang="en-US" sz="900" dirty="0">
                          <a:effectLst/>
                        </a:rPr>
                        <a:t>Conservation</a:t>
                      </a:r>
                      <a:endParaRPr lang="en-US" sz="9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buNone/>
                      </a:pPr>
                      <a:r>
                        <a:rPr lang="en-US" sz="900" dirty="0">
                          <a:effectLst/>
                        </a:rPr>
                        <a:t>PAS 108 Winnemucca</a:t>
                      </a:r>
                    </a:p>
                    <a:p>
                      <a:pPr marL="0" marR="0">
                        <a:spcBef>
                          <a:spcPts val="0"/>
                        </a:spcBef>
                        <a:spcAft>
                          <a:spcPts val="0"/>
                        </a:spcAft>
                        <a:buNone/>
                      </a:pPr>
                      <a:endParaRPr lang="en-US" sz="900" dirty="0">
                        <a:effectLst/>
                      </a:endParaRPr>
                    </a:p>
                    <a:p>
                      <a:pPr marL="0" marR="0">
                        <a:spcBef>
                          <a:spcPts val="0"/>
                        </a:spcBef>
                        <a:spcAft>
                          <a:spcPts val="0"/>
                        </a:spcAft>
                        <a:buNone/>
                      </a:pPr>
                      <a:r>
                        <a:rPr lang="en-US" sz="900" dirty="0">
                          <a:effectLst/>
                        </a:rPr>
                        <a:t>PAS 100 Truckee Marsh</a:t>
                      </a:r>
                      <a:endParaRPr lang="en-US" sz="90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69065597"/>
                  </a:ext>
                </a:extLst>
              </a:tr>
              <a:tr h="398262">
                <a:tc>
                  <a:txBody>
                    <a:bodyPr/>
                    <a:lstStyle/>
                    <a:p>
                      <a:pPr marL="0" marR="0" algn="ctr">
                        <a:spcBef>
                          <a:spcPts val="300"/>
                        </a:spcBef>
                        <a:spcAft>
                          <a:spcPts val="300"/>
                        </a:spcAft>
                        <a:buNone/>
                      </a:pPr>
                      <a:r>
                        <a:rPr lang="en-US" sz="950">
                          <a:effectLst/>
                        </a:rPr>
                        <a:t>C</a:t>
                      </a:r>
                      <a:endParaRPr lang="en-US"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buNone/>
                      </a:pPr>
                      <a:r>
                        <a:rPr lang="en-US" sz="900" dirty="0">
                          <a:effectLst/>
                        </a:rPr>
                        <a:t>R1 </a:t>
                      </a:r>
                    </a:p>
                    <a:p>
                      <a:pPr marL="0" marR="0" algn="ctr">
                        <a:spcBef>
                          <a:spcPts val="0"/>
                        </a:spcBef>
                        <a:spcAft>
                          <a:spcPts val="0"/>
                        </a:spcAft>
                        <a:buNone/>
                      </a:pPr>
                      <a:r>
                        <a:rPr lang="en-US" sz="900" dirty="0">
                          <a:effectLst/>
                        </a:rPr>
                        <a:t>Residential</a:t>
                      </a:r>
                      <a:endParaRPr lang="en-US" sz="9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buNone/>
                      </a:pPr>
                      <a:r>
                        <a:rPr lang="en-US" sz="900" dirty="0">
                          <a:effectLst/>
                        </a:rPr>
                        <a:t>Residential</a:t>
                      </a:r>
                      <a:endParaRPr lang="en-US" sz="9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buNone/>
                      </a:pPr>
                      <a:r>
                        <a:rPr lang="en-US" sz="900" dirty="0">
                          <a:effectLst/>
                        </a:rPr>
                        <a:t>Residential</a:t>
                      </a:r>
                      <a:endParaRPr lang="en-US" sz="9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buNone/>
                      </a:pPr>
                      <a:r>
                        <a:rPr lang="en-US" sz="900" dirty="0">
                          <a:effectLst/>
                        </a:rPr>
                        <a:t>PAS 105 Sierra Tract</a:t>
                      </a:r>
                      <a:endParaRPr lang="en-US" sz="90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84257577"/>
                  </a:ext>
                </a:extLst>
              </a:tr>
              <a:tr h="1660672">
                <a:tc>
                  <a:txBody>
                    <a:bodyPr/>
                    <a:lstStyle/>
                    <a:p>
                      <a:pPr marL="0" marR="0" algn="ctr">
                        <a:spcBef>
                          <a:spcPts val="300"/>
                        </a:spcBef>
                        <a:spcAft>
                          <a:spcPts val="300"/>
                        </a:spcAft>
                        <a:buNone/>
                      </a:pPr>
                      <a:r>
                        <a:rPr lang="en-US" sz="950" dirty="0">
                          <a:effectLst/>
                        </a:rPr>
                        <a:t>D</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effectLst/>
                        </a:rPr>
                        <a:t>R1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effectLst/>
                        </a:rPr>
                        <a:t>Residential</a:t>
                      </a:r>
                      <a:endParaRPr lang="en-US" sz="9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buNone/>
                      </a:pPr>
                      <a:endParaRPr lang="en-US" sz="900" dirty="0">
                        <a:effectLst/>
                      </a:endParaRPr>
                    </a:p>
                    <a:p>
                      <a:pPr marL="0" marR="0" algn="ctr">
                        <a:spcBef>
                          <a:spcPts val="0"/>
                        </a:spcBef>
                        <a:spcAft>
                          <a:spcPts val="0"/>
                        </a:spcAft>
                        <a:buNone/>
                      </a:pPr>
                      <a:r>
                        <a:rPr lang="en-US" sz="900" dirty="0">
                          <a:effectLst/>
                        </a:rPr>
                        <a:t>RL-40 </a:t>
                      </a:r>
                    </a:p>
                    <a:p>
                      <a:pPr marL="0" marR="0" algn="ctr">
                        <a:spcBef>
                          <a:spcPts val="0"/>
                        </a:spcBef>
                        <a:spcAft>
                          <a:spcPts val="0"/>
                        </a:spcAft>
                        <a:buNone/>
                      </a:pPr>
                      <a:r>
                        <a:rPr lang="en-US" sz="900" dirty="0">
                          <a:effectLst/>
                        </a:rPr>
                        <a:t>Rural Lands</a:t>
                      </a:r>
                    </a:p>
                    <a:p>
                      <a:pPr marL="0" marR="0" algn="ctr">
                        <a:spcBef>
                          <a:spcPts val="0"/>
                        </a:spcBef>
                        <a:spcAft>
                          <a:spcPts val="0"/>
                        </a:spcAft>
                        <a:buNone/>
                      </a:pPr>
                      <a:endParaRPr lang="en-US" sz="900" dirty="0">
                        <a:effectLst/>
                      </a:endParaRPr>
                    </a:p>
                    <a:p>
                      <a:pPr marL="0" marR="0" algn="ctr">
                        <a:spcBef>
                          <a:spcPts val="0"/>
                        </a:spcBef>
                        <a:spcAft>
                          <a:spcPts val="0"/>
                        </a:spcAft>
                        <a:buNone/>
                      </a:pPr>
                      <a:r>
                        <a:rPr lang="en-US" sz="900" dirty="0">
                          <a:effectLst/>
                        </a:rPr>
                        <a:t>FR-160 </a:t>
                      </a:r>
                    </a:p>
                    <a:p>
                      <a:pPr marL="0" marR="0" algn="ctr">
                        <a:spcBef>
                          <a:spcPts val="0"/>
                        </a:spcBef>
                        <a:spcAft>
                          <a:spcPts val="0"/>
                        </a:spcAft>
                        <a:buNone/>
                      </a:pPr>
                      <a:r>
                        <a:rPr lang="en-US" sz="900" dirty="0">
                          <a:effectLst/>
                        </a:rPr>
                        <a:t>Forest Resource</a:t>
                      </a:r>
                      <a:endParaRPr lang="en-US" sz="90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buNone/>
                      </a:pPr>
                      <a:r>
                        <a:rPr lang="en-US" sz="900" dirty="0">
                          <a:effectLst/>
                        </a:rPr>
                        <a:t>Residential</a:t>
                      </a:r>
                    </a:p>
                    <a:p>
                      <a:pPr marL="0" marR="0" algn="ctr">
                        <a:spcBef>
                          <a:spcPts val="0"/>
                        </a:spcBef>
                        <a:spcAft>
                          <a:spcPts val="0"/>
                        </a:spcAft>
                        <a:buNone/>
                      </a:pPr>
                      <a:endParaRPr lang="en-US" sz="900" dirty="0">
                        <a:effectLst/>
                      </a:endParaRPr>
                    </a:p>
                    <a:p>
                      <a:pPr marL="0" marR="0" algn="ctr">
                        <a:spcBef>
                          <a:spcPts val="0"/>
                        </a:spcBef>
                        <a:spcAft>
                          <a:spcPts val="0"/>
                        </a:spcAft>
                        <a:buNone/>
                      </a:pPr>
                      <a:endParaRPr lang="en-US" sz="900" dirty="0">
                        <a:effectLst/>
                      </a:endParaRPr>
                    </a:p>
                    <a:p>
                      <a:pPr marL="0" marR="0" algn="ctr">
                        <a:spcBef>
                          <a:spcPts val="0"/>
                        </a:spcBef>
                        <a:spcAft>
                          <a:spcPts val="0"/>
                        </a:spcAft>
                        <a:buNone/>
                      </a:pPr>
                      <a:r>
                        <a:rPr lang="en-US" sz="900" dirty="0">
                          <a:effectLst/>
                        </a:rPr>
                        <a:t>Conservation</a:t>
                      </a:r>
                    </a:p>
                    <a:p>
                      <a:pPr marL="0" marR="0" algn="ctr">
                        <a:spcBef>
                          <a:spcPts val="0"/>
                        </a:spcBef>
                        <a:spcAft>
                          <a:spcPts val="0"/>
                        </a:spcAft>
                        <a:buNone/>
                      </a:pPr>
                      <a:endParaRPr lang="en-US" sz="900" dirty="0">
                        <a:effectLst/>
                      </a:endParaRPr>
                    </a:p>
                    <a:p>
                      <a:pPr marL="0" marR="0" algn="ctr">
                        <a:spcBef>
                          <a:spcPts val="0"/>
                        </a:spcBef>
                        <a:spcAft>
                          <a:spcPts val="0"/>
                        </a:spcAft>
                        <a:buNone/>
                      </a:pPr>
                      <a:endParaRPr lang="en-US" sz="900" dirty="0">
                        <a:effectLst/>
                      </a:endParaRPr>
                    </a:p>
                    <a:p>
                      <a:pPr marL="0" marR="0" algn="ctr">
                        <a:spcBef>
                          <a:spcPts val="0"/>
                        </a:spcBef>
                        <a:spcAft>
                          <a:spcPts val="0"/>
                        </a:spcAft>
                        <a:buNone/>
                      </a:pPr>
                      <a:r>
                        <a:rPr lang="en-US" sz="900" dirty="0">
                          <a:effectLst/>
                        </a:rPr>
                        <a:t>Mixed-Use</a:t>
                      </a:r>
                      <a:endParaRPr lang="en-US" sz="90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buNone/>
                      </a:pPr>
                      <a:r>
                        <a:rPr lang="en-US" sz="900" dirty="0">
                          <a:effectLst/>
                        </a:rPr>
                        <a:t>Residential</a:t>
                      </a:r>
                    </a:p>
                    <a:p>
                      <a:pPr marL="0" marR="0" algn="ctr">
                        <a:spcBef>
                          <a:spcPts val="0"/>
                        </a:spcBef>
                        <a:spcAft>
                          <a:spcPts val="0"/>
                        </a:spcAft>
                        <a:buNone/>
                      </a:pPr>
                      <a:endParaRPr lang="en-US" sz="900" dirty="0">
                        <a:effectLst/>
                      </a:endParaRPr>
                    </a:p>
                    <a:p>
                      <a:pPr marL="0" marR="0" algn="ctr">
                        <a:spcBef>
                          <a:spcPts val="0"/>
                        </a:spcBef>
                        <a:spcAft>
                          <a:spcPts val="0"/>
                        </a:spcAft>
                        <a:buNone/>
                      </a:pPr>
                      <a:endParaRPr lang="en-US" sz="900" dirty="0">
                        <a:effectLst/>
                      </a:endParaRPr>
                    </a:p>
                    <a:p>
                      <a:pPr marL="0" marR="0" algn="ctr">
                        <a:spcBef>
                          <a:spcPts val="0"/>
                        </a:spcBef>
                        <a:spcAft>
                          <a:spcPts val="0"/>
                        </a:spcAft>
                        <a:buNone/>
                      </a:pPr>
                      <a:r>
                        <a:rPr lang="en-US" sz="900" dirty="0">
                          <a:effectLst/>
                        </a:rPr>
                        <a:t>Conservation</a:t>
                      </a:r>
                    </a:p>
                    <a:p>
                      <a:pPr marL="0" marR="0" algn="ctr">
                        <a:spcBef>
                          <a:spcPts val="0"/>
                        </a:spcBef>
                        <a:spcAft>
                          <a:spcPts val="0"/>
                        </a:spcAft>
                        <a:buNone/>
                      </a:pPr>
                      <a:endParaRPr lang="en-US" sz="900" dirty="0">
                        <a:effectLst/>
                      </a:endParaRPr>
                    </a:p>
                    <a:p>
                      <a:pPr marL="0" marR="0" algn="ctr">
                        <a:spcBef>
                          <a:spcPts val="0"/>
                        </a:spcBef>
                        <a:spcAft>
                          <a:spcPts val="0"/>
                        </a:spcAft>
                        <a:buNone/>
                      </a:pPr>
                      <a:endParaRPr lang="en-US" sz="900" dirty="0">
                        <a:effectLst/>
                      </a:endParaRPr>
                    </a:p>
                    <a:p>
                      <a:pPr marL="0" marR="0" algn="ctr">
                        <a:spcBef>
                          <a:spcPts val="0"/>
                        </a:spcBef>
                        <a:spcAft>
                          <a:spcPts val="0"/>
                        </a:spcAft>
                        <a:buNone/>
                      </a:pPr>
                      <a:r>
                        <a:rPr lang="en-US" sz="900" dirty="0">
                          <a:effectLst/>
                        </a:rPr>
                        <a:t>Commercial / Public Service</a:t>
                      </a:r>
                      <a:endParaRPr lang="en-US" sz="900" dirty="0">
                        <a:effectLst/>
                        <a:latin typeface="Times New Roman" panose="02020603050405020304" pitchFamily="18" charset="0"/>
                        <a:ea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buNone/>
                      </a:pPr>
                      <a:r>
                        <a:rPr lang="en-US" sz="900" dirty="0">
                          <a:effectLst/>
                        </a:rPr>
                        <a:t>PAS 105 Sierria Tract</a:t>
                      </a:r>
                    </a:p>
                    <a:p>
                      <a:pPr marL="0" marR="0">
                        <a:spcBef>
                          <a:spcPts val="0"/>
                        </a:spcBef>
                        <a:spcAft>
                          <a:spcPts val="0"/>
                        </a:spcAft>
                        <a:buNone/>
                      </a:pPr>
                      <a:endParaRPr lang="en-US" sz="900" dirty="0">
                        <a:effectLst/>
                      </a:endParaRPr>
                    </a:p>
                    <a:p>
                      <a:pPr marL="0" marR="0">
                        <a:spcBef>
                          <a:spcPts val="0"/>
                        </a:spcBef>
                        <a:spcAft>
                          <a:spcPts val="0"/>
                        </a:spcAft>
                        <a:buNone/>
                      </a:pPr>
                      <a:r>
                        <a:rPr lang="en-US" sz="900" dirty="0">
                          <a:effectLst/>
                        </a:rPr>
                        <a:t>PAS 095 Trout / Cold Creek</a:t>
                      </a:r>
                    </a:p>
                    <a:p>
                      <a:pPr marL="0" marR="0">
                        <a:spcBef>
                          <a:spcPts val="0"/>
                        </a:spcBef>
                        <a:spcAft>
                          <a:spcPts val="0"/>
                        </a:spcAft>
                        <a:buNone/>
                      </a:pPr>
                      <a:endParaRPr lang="en-US" sz="900" dirty="0">
                        <a:effectLst/>
                      </a:endParaRPr>
                    </a:p>
                    <a:p>
                      <a:pPr marL="0" marR="0">
                        <a:spcBef>
                          <a:spcPts val="0"/>
                        </a:spcBef>
                        <a:spcAft>
                          <a:spcPts val="0"/>
                        </a:spcAft>
                        <a:buNone/>
                      </a:pPr>
                      <a:r>
                        <a:rPr lang="en-US" sz="900" dirty="0">
                          <a:effectLst/>
                        </a:rPr>
                        <a:t>PAS 100 Truckee Marsh</a:t>
                      </a:r>
                    </a:p>
                    <a:p>
                      <a:pPr marL="0">
                        <a:spcBef>
                          <a:spcPts val="0"/>
                        </a:spcBef>
                        <a:spcAft>
                          <a:spcPts val="0"/>
                        </a:spcAft>
                        <a:buNone/>
                      </a:pPr>
                      <a:r>
                        <a:rPr lang="en-US" sz="900" dirty="0">
                          <a:effectLst/>
                        </a:rPr>
                        <a:t>Bijou / Al Tahoe Community Plan</a:t>
                      </a:r>
                      <a:endParaRPr lang="en-US" sz="900"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619186"/>
                  </a:ext>
                </a:extLst>
              </a:tr>
            </a:tbl>
          </a:graphicData>
        </a:graphic>
      </p:graphicFrame>
      <p:sp>
        <p:nvSpPr>
          <p:cNvPr id="3" name="Rectangle 2">
            <a:extLst>
              <a:ext uri="{FF2B5EF4-FFF2-40B4-BE49-F238E27FC236}">
                <a16:creationId xmlns:a16="http://schemas.microsoft.com/office/drawing/2014/main" id="{1269F3AC-73DF-7A24-3757-8C5B2849186C}"/>
              </a:ext>
            </a:extLst>
          </p:cNvPr>
          <p:cNvSpPr/>
          <p:nvPr/>
        </p:nvSpPr>
        <p:spPr>
          <a:xfrm>
            <a:off x="4038600" y="6477000"/>
            <a:ext cx="1143000" cy="2571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A8F4653-6C3C-507D-D324-79D4F838604F}"/>
              </a:ext>
            </a:extLst>
          </p:cNvPr>
          <p:cNvSpPr txBox="1"/>
          <p:nvPr/>
        </p:nvSpPr>
        <p:spPr>
          <a:xfrm>
            <a:off x="1" y="115669"/>
            <a:ext cx="9143999"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City of South Lake Tahoe Clean-up Reorganization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LAFCO Project No. 2024-01</a:t>
            </a:r>
          </a:p>
        </p:txBody>
      </p:sp>
      <p:cxnSp>
        <p:nvCxnSpPr>
          <p:cNvPr id="8" name="Straight Connector 7">
            <a:extLst>
              <a:ext uri="{FF2B5EF4-FFF2-40B4-BE49-F238E27FC236}">
                <a16:creationId xmlns:a16="http://schemas.microsoft.com/office/drawing/2014/main" id="{6CC00F68-C22B-855B-40B0-5559F3D1A799}"/>
              </a:ext>
            </a:extLst>
          </p:cNvPr>
          <p:cNvCxnSpPr>
            <a:cxnSpLocks/>
          </p:cNvCxnSpPr>
          <p:nvPr/>
        </p:nvCxnSpPr>
        <p:spPr>
          <a:xfrm>
            <a:off x="1371600" y="838200"/>
            <a:ext cx="6400800" cy="0"/>
          </a:xfrm>
          <a:prstGeom prst="line">
            <a:avLst/>
          </a:prstGeom>
          <a:ln w="19050"/>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171905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9DF26-35BF-FC67-01B0-77AFAA748D7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54E6E8E-D32A-C09C-CDE0-F1E18B63764D}"/>
              </a:ext>
            </a:extLst>
          </p:cNvPr>
          <p:cNvSpPr/>
          <p:nvPr/>
        </p:nvSpPr>
        <p:spPr>
          <a:xfrm>
            <a:off x="7553689" y="5969643"/>
            <a:ext cx="1143000" cy="8209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p>
        </p:txBody>
      </p:sp>
      <p:sp>
        <p:nvSpPr>
          <p:cNvPr id="19" name="Date Placeholder 4">
            <a:extLst>
              <a:ext uri="{FF2B5EF4-FFF2-40B4-BE49-F238E27FC236}">
                <a16:creationId xmlns:a16="http://schemas.microsoft.com/office/drawing/2014/main" id="{E8ACFF45-02C3-CF89-6ED3-6BF6EC99C240}"/>
              </a:ext>
            </a:extLst>
          </p:cNvPr>
          <p:cNvSpPr txBox="1">
            <a:spLocks/>
          </p:cNvSpPr>
          <p:nvPr/>
        </p:nvSpPr>
        <p:spPr>
          <a:xfrm>
            <a:off x="0" y="6600025"/>
            <a:ext cx="9144000" cy="190597"/>
          </a:xfrm>
          <a:prstGeom prst="rect">
            <a:avLst/>
          </a:prstGeom>
        </p:spPr>
        <p:txBody>
          <a:bodyPr vert="horz" lIns="91440" tIns="45720" rIns="91440" bIns="45720" rtlCol="0" anchor="ctr"/>
          <a:lstStyle>
            <a:defPPr>
              <a:defRPr lang="en-US"/>
            </a:defPPr>
            <a:lvl1pPr algn="l" rtl="0" fontAlgn="base">
              <a:spcBef>
                <a:spcPct val="0"/>
              </a:spcBef>
              <a:spcAft>
                <a:spcPct val="0"/>
              </a:spcAft>
              <a:defRPr sz="1200" b="1"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algn="ctr" defTabSz="457200" fontAlgn="auto">
              <a:spcBef>
                <a:spcPts val="0"/>
              </a:spcBef>
              <a:spcAft>
                <a:spcPts val="0"/>
              </a:spcAft>
              <a:defRPr/>
            </a:pPr>
            <a:r>
              <a:rPr lang="en-US" b="0" i="1" dirty="0"/>
              <a:t>Agenda Item #6</a:t>
            </a:r>
          </a:p>
          <a:p>
            <a:pPr defTabSz="457200" fontAlgn="auto">
              <a:spcBef>
                <a:spcPts val="0"/>
              </a:spcBef>
              <a:spcAft>
                <a:spcPts val="0"/>
              </a:spcAft>
              <a:defRPr/>
            </a:pPr>
            <a:endParaRPr lang="en-US" b="0" dirty="0">
              <a:solidFill>
                <a:prstClr val="black">
                  <a:tint val="75000"/>
                </a:prstClr>
              </a:solidFill>
              <a:latin typeface="Calibri"/>
            </a:endParaRPr>
          </a:p>
        </p:txBody>
      </p:sp>
      <p:sp>
        <p:nvSpPr>
          <p:cNvPr id="3" name="Rectangle 2">
            <a:extLst>
              <a:ext uri="{FF2B5EF4-FFF2-40B4-BE49-F238E27FC236}">
                <a16:creationId xmlns:a16="http://schemas.microsoft.com/office/drawing/2014/main" id="{33FF38EC-632A-8B1D-2A13-402241DFC557}"/>
              </a:ext>
            </a:extLst>
          </p:cNvPr>
          <p:cNvSpPr/>
          <p:nvPr/>
        </p:nvSpPr>
        <p:spPr>
          <a:xfrm>
            <a:off x="4038600" y="6477000"/>
            <a:ext cx="1143000" cy="2571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5267999-C948-167B-E7F9-0857958D95E4}"/>
              </a:ext>
            </a:extLst>
          </p:cNvPr>
          <p:cNvSpPr txBox="1"/>
          <p:nvPr/>
        </p:nvSpPr>
        <p:spPr>
          <a:xfrm>
            <a:off x="1" y="268069"/>
            <a:ext cx="9143999"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City of South Lake Tahoe Clean-up Reorganization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LAFCO Project No. 2024-01</a:t>
            </a:r>
          </a:p>
        </p:txBody>
      </p:sp>
      <p:cxnSp>
        <p:nvCxnSpPr>
          <p:cNvPr id="8" name="Straight Connector 7">
            <a:extLst>
              <a:ext uri="{FF2B5EF4-FFF2-40B4-BE49-F238E27FC236}">
                <a16:creationId xmlns:a16="http://schemas.microsoft.com/office/drawing/2014/main" id="{8C2EC78C-512B-5D9C-4668-32BF4A30F671}"/>
              </a:ext>
            </a:extLst>
          </p:cNvPr>
          <p:cNvCxnSpPr>
            <a:cxnSpLocks/>
          </p:cNvCxnSpPr>
          <p:nvPr/>
        </p:nvCxnSpPr>
        <p:spPr>
          <a:xfrm>
            <a:off x="1371600" y="990600"/>
            <a:ext cx="6400800" cy="0"/>
          </a:xfrm>
          <a:prstGeom prst="line">
            <a:avLst/>
          </a:prstGeom>
          <a:ln w="19050"/>
          <a:effectLst/>
        </p:spPr>
        <p:style>
          <a:lnRef idx="2">
            <a:schemeClr val="dk1"/>
          </a:lnRef>
          <a:fillRef idx="0">
            <a:schemeClr val="dk1"/>
          </a:fillRef>
          <a:effectRef idx="1">
            <a:schemeClr val="dk1"/>
          </a:effectRef>
          <a:fontRef idx="minor">
            <a:schemeClr val="tx1"/>
          </a:fontRef>
        </p:style>
      </p:cxnSp>
      <p:sp>
        <p:nvSpPr>
          <p:cNvPr id="12" name="Rectangle 3">
            <a:extLst>
              <a:ext uri="{FF2B5EF4-FFF2-40B4-BE49-F238E27FC236}">
                <a16:creationId xmlns:a16="http://schemas.microsoft.com/office/drawing/2014/main" id="{BEDE3135-C107-C632-D604-8A5B0BC838BC}"/>
              </a:ext>
            </a:extLst>
          </p:cNvPr>
          <p:cNvSpPr txBox="1">
            <a:spLocks noChangeArrowheads="1"/>
          </p:cNvSpPr>
          <p:nvPr/>
        </p:nvSpPr>
        <p:spPr bwMode="auto">
          <a:xfrm>
            <a:off x="914400" y="1371601"/>
            <a:ext cx="7391400" cy="548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600"/>
              </a:spcAft>
              <a:buClr>
                <a:srgbClr val="336600"/>
              </a:buClr>
              <a:buSzPct val="65000"/>
              <a:buNone/>
              <a:tabLst/>
              <a:defRPr/>
            </a:pPr>
            <a:r>
              <a:rPr kumimoji="0" lang="en-US" altLang="en-US" sz="1800" i="0" strike="noStrike" kern="1200" cap="none" spc="0" normalizeH="0" baseline="0" noProof="0" dirty="0">
                <a:ln>
                  <a:noFill/>
                </a:ln>
                <a:solidFill>
                  <a:prstClr val="black"/>
                </a:solidFill>
                <a:effectLst/>
                <a:uLnTx/>
                <a:uFillTx/>
                <a:latin typeface="Calibri"/>
                <a:ea typeface="+mn-ea"/>
                <a:cs typeface="+mn-cs"/>
              </a:rPr>
              <a:t>California Environmental Quality Act (CEQA)</a:t>
            </a:r>
          </a:p>
          <a:p>
            <a:pPr marL="742950" marR="0" lvl="1" indent="-285750" algn="l" defTabSz="914400" rtl="0" eaLnBrk="1" fontAlgn="base" latinLnBrk="0" hangingPunct="1">
              <a:lnSpc>
                <a:spcPct val="100000"/>
              </a:lnSpc>
              <a:spcBef>
                <a:spcPts val="0"/>
              </a:spcBef>
              <a:spcAft>
                <a:spcPts val="600"/>
              </a:spcAft>
              <a:buClr>
                <a:srgbClr val="336600"/>
              </a:buClr>
              <a:buSzPct val="65000"/>
              <a:buFont typeface="Wingdings" panose="05000000000000000000" pitchFamily="2" charset="2"/>
              <a:buChar char="n"/>
              <a:tabLst/>
              <a:defRPr/>
            </a:pPr>
            <a:r>
              <a:rPr kumimoji="0" lang="en-US" altLang="en-US" sz="16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Calibri"/>
                <a:ea typeface="+mn-ea"/>
                <a:cs typeface="+mn-cs"/>
              </a:rPr>
              <a:t>City of South Lake Tahoe is lead </a:t>
            </a:r>
            <a:r>
              <a:rPr lang="en-US" altLang="en-US" sz="1600" b="0" dirty="0">
                <a:solidFill>
                  <a:prstClr val="black"/>
                </a:solidFill>
                <a:latin typeface="Calibri"/>
              </a:rPr>
              <a:t>agency for this project for CEQA environmental review</a:t>
            </a:r>
            <a:endParaRPr kumimoji="0" lang="en-US" altLang="en-US" sz="16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Calibri"/>
              <a:ea typeface="+mn-ea"/>
              <a:cs typeface="+mn-cs"/>
            </a:endParaRPr>
          </a:p>
          <a:p>
            <a:pPr marL="742950" marR="0" lvl="1" indent="-285750" algn="l" defTabSz="914400" rtl="0" eaLnBrk="1" fontAlgn="base" latinLnBrk="0" hangingPunct="1">
              <a:lnSpc>
                <a:spcPct val="100000"/>
              </a:lnSpc>
              <a:spcBef>
                <a:spcPts val="0"/>
              </a:spcBef>
              <a:spcAft>
                <a:spcPts val="600"/>
              </a:spcAft>
              <a:buClr>
                <a:srgbClr val="336600"/>
              </a:buClr>
              <a:buSzPct val="65000"/>
              <a:buFont typeface="Wingdings" panose="05000000000000000000" pitchFamily="2" charset="2"/>
              <a:buChar char="n"/>
              <a:tabLst/>
              <a:defRPr/>
            </a:pPr>
            <a:r>
              <a:rPr kumimoji="0" lang="en-US" altLang="en-US" sz="16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Calibri"/>
                <a:ea typeface="+mn-ea"/>
                <a:cs typeface="+mn-cs"/>
              </a:rPr>
              <a:t>Class 19 Categorical Exemption </a:t>
            </a:r>
            <a:r>
              <a:rPr lang="en-US" sz="1600" b="0" dirty="0">
                <a:effectLst/>
                <a:latin typeface="+mj-lt"/>
                <a:ea typeface="Times New Roman" panose="02020603050405020304" pitchFamily="18" charset="0"/>
              </a:rPr>
              <a:t>§15319(a) </a:t>
            </a:r>
            <a:r>
              <a:rPr kumimoji="0" lang="en-US" altLang="en-US" sz="16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Calibri"/>
                <a:ea typeface="+mn-ea"/>
                <a:cs typeface="+mn-cs"/>
              </a:rPr>
              <a:t>– annexations t</a:t>
            </a:r>
            <a:r>
              <a:rPr lang="en-US" sz="1600" b="0" i="0" u="none" strike="noStrike" baseline="0" dirty="0">
                <a:latin typeface="+mj-lt"/>
              </a:rPr>
              <a:t>o a city of areas containing existing public or private structures developed to the density allowed by the current zoning or pre-zoning, whichever is more restrictive</a:t>
            </a:r>
          </a:p>
          <a:p>
            <a:pPr marL="457200" marR="0" lvl="1" indent="0" algn="l" defTabSz="914400" rtl="0" eaLnBrk="1" fontAlgn="base" latinLnBrk="0" hangingPunct="1">
              <a:lnSpc>
                <a:spcPct val="100000"/>
              </a:lnSpc>
              <a:spcBef>
                <a:spcPts val="0"/>
              </a:spcBef>
              <a:spcAft>
                <a:spcPts val="600"/>
              </a:spcAft>
              <a:buClr>
                <a:srgbClr val="336600"/>
              </a:buClr>
              <a:buSzPct val="65000"/>
              <a:buFont typeface="Wingdings" panose="05000000000000000000" pitchFamily="2" charset="2"/>
              <a:buNone/>
              <a:tabLst/>
              <a:defRPr/>
            </a:pPr>
            <a:endParaRPr kumimoji="0" lang="en-US" altLang="en-US" sz="16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Calibri"/>
              <a:ea typeface="+mn-ea"/>
              <a:cs typeface="+mn-cs"/>
            </a:endParaRPr>
          </a:p>
          <a:p>
            <a:pPr marL="457200" marR="0" lvl="1" indent="0" algn="l" defTabSz="914400" rtl="0" eaLnBrk="1" fontAlgn="base" latinLnBrk="0" hangingPunct="1">
              <a:lnSpc>
                <a:spcPct val="100000"/>
              </a:lnSpc>
              <a:spcBef>
                <a:spcPts val="0"/>
              </a:spcBef>
              <a:spcAft>
                <a:spcPts val="600"/>
              </a:spcAft>
              <a:buClr>
                <a:srgbClr val="336600"/>
              </a:buClr>
              <a:buSzPct val="65000"/>
              <a:buNone/>
              <a:tabLst/>
              <a:defRPr/>
            </a:pPr>
            <a:endParaRPr kumimoji="0" lang="en-US" altLang="en-US" sz="16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Calibri"/>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0000FF"/>
              </a:buClr>
              <a:buSzPct val="65000"/>
              <a:buFont typeface="Wingdings" panose="05000000000000000000" pitchFamily="2" charset="2"/>
              <a:buNone/>
              <a:tabLst/>
              <a:defRPr/>
            </a:pPr>
            <a:endParaRPr kumimoji="0" lang="en-US" altLang="en-US" sz="20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Calibri"/>
              <a:ea typeface="+mn-ea"/>
              <a:cs typeface="+mn-cs"/>
            </a:endParaRPr>
          </a:p>
        </p:txBody>
      </p:sp>
    </p:spTree>
    <p:extLst>
      <p:ext uri="{BB962C8B-B14F-4D97-AF65-F5344CB8AC3E}">
        <p14:creationId xmlns:p14="http://schemas.microsoft.com/office/powerpoint/2010/main" val="3763927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1DD427-3A8A-40E6-B278-361C8C7C0CB9}"/>
              </a:ext>
            </a:extLst>
          </p:cNvPr>
          <p:cNvSpPr txBox="1"/>
          <p:nvPr/>
        </p:nvSpPr>
        <p:spPr>
          <a:xfrm>
            <a:off x="1" y="152400"/>
            <a:ext cx="9143999"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City of South Lake Tahoe Clean-up Reorganization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LAFCO Project No. 2024-01</a:t>
            </a:r>
          </a:p>
        </p:txBody>
      </p:sp>
      <p:sp>
        <p:nvSpPr>
          <p:cNvPr id="5" name="Rectangle 3">
            <a:extLst>
              <a:ext uri="{FF2B5EF4-FFF2-40B4-BE49-F238E27FC236}">
                <a16:creationId xmlns:a16="http://schemas.microsoft.com/office/drawing/2014/main" id="{B661A5C1-CFB4-469A-944E-E1A6C9044A6D}"/>
              </a:ext>
            </a:extLst>
          </p:cNvPr>
          <p:cNvSpPr txBox="1">
            <a:spLocks noChangeArrowheads="1"/>
          </p:cNvSpPr>
          <p:nvPr/>
        </p:nvSpPr>
        <p:spPr bwMode="auto">
          <a:xfrm>
            <a:off x="914400" y="2286002"/>
            <a:ext cx="7391400" cy="4571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ts val="0"/>
              </a:spcBef>
              <a:spcAft>
                <a:spcPts val="600"/>
              </a:spcAft>
              <a:buClr>
                <a:srgbClr val="336600"/>
              </a:buClr>
              <a:buSzPct val="65000"/>
              <a:buFont typeface="Wingdings" panose="05000000000000000000" pitchFamily="2" charset="2"/>
              <a:buChar char="n"/>
              <a:tabLst/>
              <a:defRPr/>
            </a:pPr>
            <a:r>
              <a:rPr kumimoji="0" lang="en-US" altLang="en-US" sz="1600" b="0" i="0" u="sng" strike="noStrike" kern="1200" cap="none" spc="0" normalizeH="0" baseline="0" noProof="0" dirty="0">
                <a:ln>
                  <a:noFill/>
                </a:ln>
                <a:solidFill>
                  <a:prstClr val="black"/>
                </a:solidFill>
                <a:effectLst>
                  <a:outerShdw blurRad="38100" dist="38100" dir="2700000" algn="tl">
                    <a:srgbClr val="FFFFFF"/>
                  </a:outerShdw>
                </a:effectLst>
                <a:uLnTx/>
                <a:uFillTx/>
                <a:latin typeface="Calibri"/>
                <a:ea typeface="+mn-ea"/>
                <a:cs typeface="+mn-cs"/>
              </a:rPr>
              <a:t>Conducting Authority (Protest) Hearing</a:t>
            </a:r>
            <a:r>
              <a:rPr kumimoji="0" lang="en-US" altLang="en-US" sz="16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Calibri"/>
                <a:ea typeface="+mn-ea"/>
                <a:cs typeface="+mn-cs"/>
              </a:rPr>
              <a:t>: </a:t>
            </a:r>
          </a:p>
          <a:p>
            <a:pPr marL="742950" marR="0" lvl="1" indent="-285750" algn="l" defTabSz="914400" rtl="0" eaLnBrk="1" fontAlgn="base" latinLnBrk="0" hangingPunct="1">
              <a:lnSpc>
                <a:spcPct val="100000"/>
              </a:lnSpc>
              <a:spcBef>
                <a:spcPts val="0"/>
              </a:spcBef>
              <a:spcAft>
                <a:spcPts val="600"/>
              </a:spcAft>
              <a:buClr>
                <a:srgbClr val="336600"/>
              </a:buClr>
              <a:buSzPct val="65000"/>
              <a:buFont typeface="Wingdings" panose="05000000000000000000" pitchFamily="2" charset="2"/>
              <a:buChar char="n"/>
              <a:tabLst/>
              <a:defRPr/>
            </a:pPr>
            <a:r>
              <a:rPr kumimoji="0" lang="en-US" altLang="en-US" sz="16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Calibri"/>
                <a:ea typeface="+mn-ea"/>
                <a:cs typeface="+mn-cs"/>
              </a:rPr>
              <a:t>Potentially required because reorganization was initiated by City Council resolution</a:t>
            </a:r>
          </a:p>
          <a:p>
            <a:pPr marL="742950" marR="0" lvl="1" indent="-285750" algn="l" defTabSz="914400" rtl="0" eaLnBrk="1" fontAlgn="base" latinLnBrk="0" hangingPunct="1">
              <a:lnSpc>
                <a:spcPct val="100000"/>
              </a:lnSpc>
              <a:spcBef>
                <a:spcPts val="0"/>
              </a:spcBef>
              <a:spcAft>
                <a:spcPts val="600"/>
              </a:spcAft>
              <a:buClr>
                <a:srgbClr val="336600"/>
              </a:buClr>
              <a:buSzPct val="65000"/>
              <a:buFont typeface="Wingdings" panose="05000000000000000000" pitchFamily="2" charset="2"/>
              <a:buChar char="n"/>
              <a:tabLst/>
              <a:defRPr/>
            </a:pPr>
            <a:r>
              <a:rPr kumimoji="0" lang="en-US" altLang="en-US" sz="16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Calibri"/>
                <a:ea typeface="+mn-ea"/>
                <a:cs typeface="+mn-cs"/>
              </a:rPr>
              <a:t>Provides an opportunity for landowners within the affected territory to protest the reorganization (uninhabited)</a:t>
            </a:r>
          </a:p>
          <a:p>
            <a:pPr marL="742950" marR="0" lvl="1" indent="-285750" algn="l" defTabSz="914400" rtl="0" eaLnBrk="1" fontAlgn="base" latinLnBrk="0" hangingPunct="1">
              <a:lnSpc>
                <a:spcPct val="100000"/>
              </a:lnSpc>
              <a:spcBef>
                <a:spcPts val="0"/>
              </a:spcBef>
              <a:spcAft>
                <a:spcPts val="600"/>
              </a:spcAft>
              <a:buClr>
                <a:srgbClr val="336600"/>
              </a:buClr>
              <a:buSzPct val="65000"/>
              <a:buFont typeface="Wingdings" panose="05000000000000000000" pitchFamily="2" charset="2"/>
              <a:buChar char="n"/>
              <a:tabLst/>
              <a:defRPr/>
            </a:pPr>
            <a:r>
              <a:rPr kumimoji="0" lang="en-US" altLang="en-US" sz="16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Calibri"/>
                <a:ea typeface="+mn-ea"/>
                <a:cs typeface="+mn-cs"/>
              </a:rPr>
              <a:t>If required, staff recommends scheduling the protest hearing for May 28, 2025</a:t>
            </a:r>
          </a:p>
          <a:p>
            <a:pPr lvl="1">
              <a:spcBef>
                <a:spcPts val="0"/>
              </a:spcBef>
              <a:spcAft>
                <a:spcPts val="0"/>
              </a:spcAft>
              <a:buClr>
                <a:srgbClr val="336600"/>
              </a:buClr>
            </a:pPr>
            <a:r>
              <a:rPr lang="en-US" altLang="en-US" sz="1600" b="0" dirty="0">
                <a:solidFill>
                  <a:prstClr val="black"/>
                </a:solidFill>
                <a:latin typeface="Calibri"/>
              </a:rPr>
              <a:t>Any </a:t>
            </a:r>
            <a:r>
              <a:rPr kumimoji="0" lang="en-US" altLang="en-US" sz="16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Calibri"/>
                <a:ea typeface="+mn-ea"/>
                <a:cs typeface="+mn-cs"/>
              </a:rPr>
              <a:t>landowner within the affected territory may submit a written protest; notices and protest forms will be mailed 21-days in advance</a:t>
            </a:r>
            <a:r>
              <a:rPr lang="en-US" altLang="en-US" sz="1600" b="0" dirty="0">
                <a:solidFill>
                  <a:prstClr val="black"/>
                </a:solidFill>
                <a:latin typeface="Calibri"/>
              </a:rPr>
              <a:t> of the hearing</a:t>
            </a:r>
            <a:endParaRPr kumimoji="0" lang="en-US" altLang="en-US" sz="16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Calibri"/>
              <a:ea typeface="+mn-ea"/>
              <a:cs typeface="+mn-cs"/>
            </a:endParaRPr>
          </a:p>
          <a:p>
            <a:pPr marL="457200" lvl="1" indent="0">
              <a:spcBef>
                <a:spcPts val="0"/>
              </a:spcBef>
              <a:spcAft>
                <a:spcPts val="0"/>
              </a:spcAft>
              <a:buClr>
                <a:srgbClr val="336600"/>
              </a:buClr>
              <a:buNone/>
            </a:pPr>
            <a:endParaRPr lang="en-US" altLang="en-US" sz="1600" b="0" dirty="0">
              <a:solidFill>
                <a:prstClr val="black"/>
              </a:solidFill>
              <a:latin typeface="Calibri"/>
            </a:endParaRPr>
          </a:p>
          <a:p>
            <a:pPr marL="342900" marR="0" lvl="0" indent="-342900" algn="l" defTabSz="914400" rtl="0" eaLnBrk="1" fontAlgn="base" latinLnBrk="0" hangingPunct="1">
              <a:lnSpc>
                <a:spcPct val="100000"/>
              </a:lnSpc>
              <a:spcBef>
                <a:spcPts val="0"/>
              </a:spcBef>
              <a:spcAft>
                <a:spcPts val="600"/>
              </a:spcAft>
              <a:buClr>
                <a:srgbClr val="336600"/>
              </a:buClr>
              <a:buSzPct val="65000"/>
              <a:buFont typeface="Wingdings" panose="05000000000000000000" pitchFamily="2" charset="2"/>
              <a:buChar char="n"/>
              <a:tabLst/>
              <a:defRPr/>
            </a:pPr>
            <a:r>
              <a:rPr kumimoji="0" lang="en-US" altLang="en-US" sz="1600" b="0" i="0" u="sng" strike="noStrike" kern="1200" cap="none" spc="0" normalizeH="0" baseline="0" noProof="0" dirty="0">
                <a:ln>
                  <a:noFill/>
                </a:ln>
                <a:solidFill>
                  <a:prstClr val="black"/>
                </a:solidFill>
                <a:effectLst>
                  <a:outerShdw blurRad="38100" dist="38100" dir="2700000" algn="tl">
                    <a:srgbClr val="FFFFFF"/>
                  </a:outerShdw>
                </a:effectLst>
                <a:uLnTx/>
                <a:uFillTx/>
                <a:latin typeface="Calibri"/>
                <a:ea typeface="+mn-ea"/>
                <a:cs typeface="+mn-cs"/>
              </a:rPr>
              <a:t>Waiver of Protest Proceedings</a:t>
            </a:r>
            <a:r>
              <a:rPr kumimoji="0" lang="en-US" altLang="en-US" sz="16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Calibri"/>
                <a:ea typeface="+mn-ea"/>
                <a:cs typeface="+mn-cs"/>
              </a:rPr>
              <a:t>: </a:t>
            </a:r>
          </a:p>
          <a:p>
            <a:pPr marL="742950" marR="0" lvl="1" indent="-285750" algn="l" defTabSz="914400" rtl="0" eaLnBrk="1" fontAlgn="base" latinLnBrk="0" hangingPunct="1">
              <a:lnSpc>
                <a:spcPct val="100000"/>
              </a:lnSpc>
              <a:spcBef>
                <a:spcPts val="0"/>
              </a:spcBef>
              <a:spcAft>
                <a:spcPts val="600"/>
              </a:spcAft>
              <a:buClr>
                <a:srgbClr val="336600"/>
              </a:buClr>
              <a:buSzPct val="65000"/>
              <a:buFont typeface="Wingdings" panose="05000000000000000000" pitchFamily="2" charset="2"/>
              <a:buChar char="n"/>
              <a:tabLst/>
              <a:defRPr/>
            </a:pPr>
            <a:r>
              <a:rPr lang="en-US" sz="1600" b="0" dirty="0">
                <a:effectLst/>
                <a:latin typeface="Calibri" panose="020F0502020204030204" pitchFamily="34" charset="0"/>
                <a:ea typeface="Times New Roman" panose="02020603050405020304" pitchFamily="18" charset="0"/>
                <a:cs typeface="Calibri" panose="020F0502020204030204" pitchFamily="34" charset="0"/>
              </a:rPr>
              <a:t>The Commission may waive the protest proceedings if no written opposition from landowners or registered voters within the affected territory is     received before the conclusion of the Commission’s proceedings.</a:t>
            </a:r>
            <a:endParaRPr kumimoji="0" lang="en-US" altLang="en-US" sz="16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Calibri" panose="020F0502020204030204" pitchFamily="34" charset="0"/>
              <a:cs typeface="Calibri" panose="020F0502020204030204" pitchFamily="34" charset="0"/>
            </a:endParaRPr>
          </a:p>
          <a:p>
            <a:pPr marL="457200" marR="0" lvl="1" indent="0" algn="l" defTabSz="914400" rtl="0" eaLnBrk="1" fontAlgn="base" latinLnBrk="0" hangingPunct="1">
              <a:lnSpc>
                <a:spcPct val="100000"/>
              </a:lnSpc>
              <a:spcBef>
                <a:spcPts val="0"/>
              </a:spcBef>
              <a:spcAft>
                <a:spcPts val="600"/>
              </a:spcAft>
              <a:buClr>
                <a:srgbClr val="336600"/>
              </a:buClr>
              <a:buSzPct val="65000"/>
              <a:buFont typeface="Wingdings" panose="05000000000000000000" pitchFamily="2" charset="2"/>
              <a:buNone/>
              <a:tabLst/>
              <a:defRPr/>
            </a:pPr>
            <a:endParaRPr kumimoji="0" lang="en-US" altLang="en-US" sz="16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Calibri"/>
              <a:ea typeface="+mn-ea"/>
              <a:cs typeface="+mn-cs"/>
            </a:endParaRPr>
          </a:p>
          <a:p>
            <a:pPr marL="457200" marR="0" lvl="1" indent="0" algn="l" defTabSz="914400" rtl="0" eaLnBrk="1" fontAlgn="base" latinLnBrk="0" hangingPunct="1">
              <a:lnSpc>
                <a:spcPct val="100000"/>
              </a:lnSpc>
              <a:spcBef>
                <a:spcPts val="0"/>
              </a:spcBef>
              <a:spcAft>
                <a:spcPts val="600"/>
              </a:spcAft>
              <a:buClr>
                <a:srgbClr val="336600"/>
              </a:buClr>
              <a:buSzPct val="65000"/>
              <a:buFont typeface="Wingdings" panose="05000000000000000000" pitchFamily="2" charset="2"/>
              <a:buNone/>
              <a:tabLst/>
              <a:defRPr/>
            </a:pPr>
            <a:endParaRPr kumimoji="0" lang="en-US" altLang="en-US" sz="16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Calibri"/>
              <a:ea typeface="+mn-ea"/>
              <a:cs typeface="+mn-cs"/>
            </a:endParaRPr>
          </a:p>
          <a:p>
            <a:pPr marL="742950" marR="0" lvl="1" indent="-285750" algn="l" defTabSz="914400" rtl="0" eaLnBrk="1" fontAlgn="base" latinLnBrk="0" hangingPunct="1">
              <a:lnSpc>
                <a:spcPct val="100000"/>
              </a:lnSpc>
              <a:spcBef>
                <a:spcPts val="0"/>
              </a:spcBef>
              <a:spcAft>
                <a:spcPts val="600"/>
              </a:spcAft>
              <a:buClr>
                <a:srgbClr val="336600"/>
              </a:buClr>
              <a:buSzPct val="65000"/>
              <a:buFont typeface="Wingdings" panose="05000000000000000000" pitchFamily="2" charset="2"/>
              <a:buChar char="n"/>
              <a:tabLst/>
              <a:defRPr/>
            </a:pPr>
            <a:endParaRPr kumimoji="0" lang="en-US" altLang="en-US" sz="16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Calibri"/>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0000FF"/>
              </a:buClr>
              <a:buSzPct val="65000"/>
              <a:buFont typeface="Wingdings" panose="05000000000000000000" pitchFamily="2" charset="2"/>
              <a:buNone/>
              <a:tabLst/>
              <a:defRPr/>
            </a:pPr>
            <a:endParaRPr kumimoji="0" lang="en-US" altLang="en-US" sz="20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Calibri"/>
              <a:ea typeface="+mn-ea"/>
              <a:cs typeface="+mn-cs"/>
            </a:endParaRPr>
          </a:p>
        </p:txBody>
      </p:sp>
      <p:cxnSp>
        <p:nvCxnSpPr>
          <p:cNvPr id="6" name="Straight Connector 5">
            <a:extLst>
              <a:ext uri="{FF2B5EF4-FFF2-40B4-BE49-F238E27FC236}">
                <a16:creationId xmlns:a16="http://schemas.microsoft.com/office/drawing/2014/main" id="{31F77067-AA46-474E-B520-94C621F8B2F3}"/>
              </a:ext>
            </a:extLst>
          </p:cNvPr>
          <p:cNvCxnSpPr>
            <a:cxnSpLocks/>
          </p:cNvCxnSpPr>
          <p:nvPr/>
        </p:nvCxnSpPr>
        <p:spPr>
          <a:xfrm>
            <a:off x="1371600" y="874931"/>
            <a:ext cx="6400800" cy="0"/>
          </a:xfrm>
          <a:prstGeom prst="line">
            <a:avLst/>
          </a:prstGeom>
          <a:ln w="19050"/>
          <a:effectLst/>
        </p:spPr>
        <p:style>
          <a:lnRef idx="2">
            <a:schemeClr val="dk1"/>
          </a:lnRef>
          <a:fillRef idx="0">
            <a:schemeClr val="dk1"/>
          </a:fillRef>
          <a:effectRef idx="1">
            <a:schemeClr val="dk1"/>
          </a:effectRef>
          <a:fontRef idx="minor">
            <a:schemeClr val="tx1"/>
          </a:fontRef>
        </p:style>
      </p:cxnSp>
      <p:graphicFrame>
        <p:nvGraphicFramePr>
          <p:cNvPr id="2" name="Table 1">
            <a:extLst>
              <a:ext uri="{FF2B5EF4-FFF2-40B4-BE49-F238E27FC236}">
                <a16:creationId xmlns:a16="http://schemas.microsoft.com/office/drawing/2014/main" id="{B60578CC-F34F-A804-5FC0-BA9E8A972F1D}"/>
              </a:ext>
            </a:extLst>
          </p:cNvPr>
          <p:cNvGraphicFramePr>
            <a:graphicFrameLocks noGrp="1"/>
          </p:cNvGraphicFramePr>
          <p:nvPr>
            <p:extLst>
              <p:ext uri="{D42A27DB-BD31-4B8C-83A1-F6EECF244321}">
                <p14:modId xmlns:p14="http://schemas.microsoft.com/office/powerpoint/2010/main" val="1554532295"/>
              </p:ext>
            </p:extLst>
          </p:nvPr>
        </p:nvGraphicFramePr>
        <p:xfrm>
          <a:off x="2609850" y="1180417"/>
          <a:ext cx="3924300" cy="800100"/>
        </p:xfrm>
        <a:graphic>
          <a:graphicData uri="http://schemas.openxmlformats.org/drawingml/2006/table">
            <a:tbl>
              <a:tblPr>
                <a:tableStyleId>{5C22544A-7EE6-4342-B048-85BDC9FD1C3A}</a:tableStyleId>
              </a:tblPr>
              <a:tblGrid>
                <a:gridCol w="1434792">
                  <a:extLst>
                    <a:ext uri="{9D8B030D-6E8A-4147-A177-3AD203B41FA5}">
                      <a16:colId xmlns:a16="http://schemas.microsoft.com/office/drawing/2014/main" val="2621346848"/>
                    </a:ext>
                  </a:extLst>
                </a:gridCol>
                <a:gridCol w="1244754">
                  <a:extLst>
                    <a:ext uri="{9D8B030D-6E8A-4147-A177-3AD203B41FA5}">
                      <a16:colId xmlns:a16="http://schemas.microsoft.com/office/drawing/2014/main" val="959905604"/>
                    </a:ext>
                  </a:extLst>
                </a:gridCol>
                <a:gridCol w="1244754">
                  <a:extLst>
                    <a:ext uri="{9D8B030D-6E8A-4147-A177-3AD203B41FA5}">
                      <a16:colId xmlns:a16="http://schemas.microsoft.com/office/drawing/2014/main" val="1690075173"/>
                    </a:ext>
                  </a:extLst>
                </a:gridCol>
              </a:tblGrid>
              <a:tr h="266700">
                <a:tc>
                  <a:txBody>
                    <a:bodyPr/>
                    <a:lstStyle/>
                    <a:p>
                      <a:pPr algn="l" fontAlgn="b"/>
                      <a:r>
                        <a:rPr lang="en-US" sz="1100" b="1" u="none" strike="noStrike" dirty="0">
                          <a:effectLst/>
                        </a:rPr>
                        <a:t>  Mailed Notices: </a:t>
                      </a:r>
                      <a:endParaRPr lang="en-US" sz="11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Affected Territory</a:t>
                      </a:r>
                      <a:endParaRPr lang="en-US" sz="11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500ft Buffer</a:t>
                      </a:r>
                      <a:endParaRPr lang="en-US" sz="11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8438019"/>
                  </a:ext>
                </a:extLst>
              </a:tr>
              <a:tr h="266700">
                <a:tc>
                  <a:txBody>
                    <a:bodyPr/>
                    <a:lstStyle/>
                    <a:p>
                      <a:pPr algn="l" fontAlgn="b"/>
                      <a:r>
                        <a:rPr lang="en-US" sz="1100" u="none" strike="noStrike" dirty="0">
                          <a:effectLst/>
                        </a:rPr>
                        <a:t>  Landowners</a:t>
                      </a:r>
                      <a:endParaRPr lang="en-US" sz="11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18</a:t>
                      </a:r>
                      <a:endParaRPr lang="en-US" sz="11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721</a:t>
                      </a:r>
                      <a:endParaRPr lang="en-US" sz="11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2183450"/>
                  </a:ext>
                </a:extLst>
              </a:tr>
              <a:tr h="266700">
                <a:tc>
                  <a:txBody>
                    <a:bodyPr/>
                    <a:lstStyle/>
                    <a:p>
                      <a:pPr algn="l" fontAlgn="b"/>
                      <a:r>
                        <a:rPr lang="en-US" sz="1100" u="none" strike="noStrike" dirty="0">
                          <a:effectLst/>
                        </a:rPr>
                        <a:t>  Registered Voters</a:t>
                      </a:r>
                      <a:endParaRPr lang="en-US" sz="11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593</a:t>
                      </a:r>
                      <a:endParaRPr lang="en-US" sz="11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3388694"/>
                  </a:ext>
                </a:extLst>
              </a:tr>
            </a:tbl>
          </a:graphicData>
        </a:graphic>
      </p:graphicFrame>
    </p:spTree>
    <p:extLst>
      <p:ext uri="{BB962C8B-B14F-4D97-AF65-F5344CB8AC3E}">
        <p14:creationId xmlns:p14="http://schemas.microsoft.com/office/powerpoint/2010/main" val="2107622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4EF09-FC1B-2639-1B0B-FBE9F74E699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DA1B2D5-40B8-CF0E-471F-186CFDA00625}"/>
              </a:ext>
            </a:extLst>
          </p:cNvPr>
          <p:cNvSpPr/>
          <p:nvPr/>
        </p:nvSpPr>
        <p:spPr>
          <a:xfrm>
            <a:off x="7553689" y="5969643"/>
            <a:ext cx="1143000" cy="8209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p>
        </p:txBody>
      </p:sp>
      <p:sp>
        <p:nvSpPr>
          <p:cNvPr id="19" name="Date Placeholder 4">
            <a:extLst>
              <a:ext uri="{FF2B5EF4-FFF2-40B4-BE49-F238E27FC236}">
                <a16:creationId xmlns:a16="http://schemas.microsoft.com/office/drawing/2014/main" id="{4E59DA28-3A2C-811E-720D-8EE6A0F6F729}"/>
              </a:ext>
            </a:extLst>
          </p:cNvPr>
          <p:cNvSpPr txBox="1">
            <a:spLocks/>
          </p:cNvSpPr>
          <p:nvPr/>
        </p:nvSpPr>
        <p:spPr>
          <a:xfrm>
            <a:off x="0" y="6600025"/>
            <a:ext cx="9144000" cy="190597"/>
          </a:xfrm>
          <a:prstGeom prst="rect">
            <a:avLst/>
          </a:prstGeom>
        </p:spPr>
        <p:txBody>
          <a:bodyPr vert="horz" lIns="91440" tIns="45720" rIns="91440" bIns="45720" rtlCol="0" anchor="ctr"/>
          <a:lstStyle>
            <a:defPPr>
              <a:defRPr lang="en-US"/>
            </a:defPPr>
            <a:lvl1pPr algn="l" rtl="0" fontAlgn="base">
              <a:spcBef>
                <a:spcPct val="0"/>
              </a:spcBef>
              <a:spcAft>
                <a:spcPct val="0"/>
              </a:spcAft>
              <a:defRPr sz="1200" b="1"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algn="ctr" defTabSz="457200" fontAlgn="auto">
              <a:spcBef>
                <a:spcPts val="0"/>
              </a:spcBef>
              <a:spcAft>
                <a:spcPts val="0"/>
              </a:spcAft>
              <a:defRPr/>
            </a:pPr>
            <a:r>
              <a:rPr lang="en-US" b="0" i="1" dirty="0"/>
              <a:t>Agenda Item #6</a:t>
            </a:r>
          </a:p>
          <a:p>
            <a:pPr defTabSz="457200" fontAlgn="auto">
              <a:spcBef>
                <a:spcPts val="0"/>
              </a:spcBef>
              <a:spcAft>
                <a:spcPts val="0"/>
              </a:spcAft>
              <a:defRPr/>
            </a:pPr>
            <a:endParaRPr lang="en-US" b="0" dirty="0">
              <a:solidFill>
                <a:prstClr val="black">
                  <a:tint val="75000"/>
                </a:prstClr>
              </a:solidFill>
              <a:latin typeface="Calibri"/>
            </a:endParaRPr>
          </a:p>
        </p:txBody>
      </p:sp>
      <p:sp>
        <p:nvSpPr>
          <p:cNvPr id="3" name="Rectangle 2">
            <a:extLst>
              <a:ext uri="{FF2B5EF4-FFF2-40B4-BE49-F238E27FC236}">
                <a16:creationId xmlns:a16="http://schemas.microsoft.com/office/drawing/2014/main" id="{2CD79E04-C11E-5631-7730-588EA6059BA3}"/>
              </a:ext>
            </a:extLst>
          </p:cNvPr>
          <p:cNvSpPr/>
          <p:nvPr/>
        </p:nvSpPr>
        <p:spPr>
          <a:xfrm>
            <a:off x="4038600" y="6477000"/>
            <a:ext cx="1143000" cy="2571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74E018-90E7-0A52-EADF-6D19CDAC6332}"/>
              </a:ext>
            </a:extLst>
          </p:cNvPr>
          <p:cNvSpPr txBox="1"/>
          <p:nvPr/>
        </p:nvSpPr>
        <p:spPr>
          <a:xfrm>
            <a:off x="1" y="152400"/>
            <a:ext cx="9143999"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City of South Lake Tahoe Clean-up Reorganization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LAFCO Project No. 2024-01</a:t>
            </a:r>
          </a:p>
        </p:txBody>
      </p:sp>
      <p:cxnSp>
        <p:nvCxnSpPr>
          <p:cNvPr id="8" name="Straight Connector 7">
            <a:extLst>
              <a:ext uri="{FF2B5EF4-FFF2-40B4-BE49-F238E27FC236}">
                <a16:creationId xmlns:a16="http://schemas.microsoft.com/office/drawing/2014/main" id="{38802DE8-C312-92A1-B64F-C4B8D043A2B9}"/>
              </a:ext>
            </a:extLst>
          </p:cNvPr>
          <p:cNvCxnSpPr>
            <a:cxnSpLocks/>
          </p:cNvCxnSpPr>
          <p:nvPr/>
        </p:nvCxnSpPr>
        <p:spPr>
          <a:xfrm>
            <a:off x="1371600" y="874931"/>
            <a:ext cx="6400800" cy="0"/>
          </a:xfrm>
          <a:prstGeom prst="line">
            <a:avLst/>
          </a:prstGeom>
          <a:ln w="19050"/>
          <a:effectLst/>
        </p:spPr>
        <p:style>
          <a:lnRef idx="2">
            <a:schemeClr val="dk1"/>
          </a:lnRef>
          <a:fillRef idx="0">
            <a:schemeClr val="dk1"/>
          </a:fillRef>
          <a:effectRef idx="1">
            <a:schemeClr val="dk1"/>
          </a:effectRef>
          <a:fontRef idx="minor">
            <a:schemeClr val="tx1"/>
          </a:fontRef>
        </p:style>
      </p:cxnSp>
      <p:sp>
        <p:nvSpPr>
          <p:cNvPr id="9" name="Rectangle 3">
            <a:extLst>
              <a:ext uri="{FF2B5EF4-FFF2-40B4-BE49-F238E27FC236}">
                <a16:creationId xmlns:a16="http://schemas.microsoft.com/office/drawing/2014/main" id="{6A45989F-A791-C6A1-9915-9ECECC2472A4}"/>
              </a:ext>
            </a:extLst>
          </p:cNvPr>
          <p:cNvSpPr txBox="1">
            <a:spLocks noChangeArrowheads="1"/>
          </p:cNvSpPr>
          <p:nvPr/>
        </p:nvSpPr>
        <p:spPr bwMode="auto">
          <a:xfrm>
            <a:off x="571500" y="1447801"/>
            <a:ext cx="81153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0"/>
              </a:spcBef>
              <a:spcAft>
                <a:spcPts val="600"/>
              </a:spcAft>
              <a:buClr>
                <a:srgbClr val="336600"/>
              </a:buClr>
              <a:buNone/>
            </a:pPr>
            <a:r>
              <a:rPr lang="en-US" altLang="en-US" sz="1600" b="0" u="sng" dirty="0"/>
              <a:t>Staff Recommendations</a:t>
            </a:r>
            <a:r>
              <a:rPr lang="en-US" altLang="en-US" sz="1600" b="0" dirty="0"/>
              <a:t>: </a:t>
            </a:r>
          </a:p>
          <a:p>
            <a:pPr marL="457200" lvl="1" indent="-457200">
              <a:spcBef>
                <a:spcPts val="0"/>
              </a:spcBef>
              <a:spcAft>
                <a:spcPts val="600"/>
              </a:spcAft>
              <a:buClr>
                <a:srgbClr val="336600"/>
              </a:buClr>
              <a:buNone/>
            </a:pPr>
            <a:r>
              <a:rPr lang="en-US" altLang="en-US" sz="1600" b="0" dirty="0"/>
              <a:t>1.       Determine that the City of South Lake Tahoe is the lead agency for this project, accept the Class 19 Categorical Exemption (§15319), and direct staff to file the Notice of Exemption</a:t>
            </a:r>
          </a:p>
          <a:p>
            <a:pPr marL="457200" lvl="1" indent="-457200">
              <a:spcBef>
                <a:spcPts val="0"/>
              </a:spcBef>
              <a:spcAft>
                <a:spcPts val="600"/>
              </a:spcAft>
              <a:buClr>
                <a:srgbClr val="336600"/>
              </a:buClr>
              <a:buNone/>
            </a:pPr>
            <a:r>
              <a:rPr lang="en-US" altLang="en-US" sz="1600" b="0" dirty="0"/>
              <a:t>2.       Adopt Resolution L-2025-02 (Attachment K), adding any additional conditions the Commission finds appropriate, approving the City of South Lake Tahoe Clean-up Reorganization</a:t>
            </a:r>
          </a:p>
          <a:p>
            <a:pPr marL="457200" lvl="1" indent="-457200">
              <a:spcBef>
                <a:spcPts val="0"/>
              </a:spcBef>
              <a:spcAft>
                <a:spcPts val="600"/>
              </a:spcAft>
              <a:buClr>
                <a:srgbClr val="336600"/>
              </a:buClr>
              <a:buNone/>
            </a:pPr>
            <a:r>
              <a:rPr lang="en-US" sz="1600" b="0" dirty="0">
                <a:effectLst/>
                <a:latin typeface="Calibri" panose="020F0502020204030204" pitchFamily="34" charset="0"/>
                <a:ea typeface="Times New Roman" panose="02020603050405020304" pitchFamily="18" charset="0"/>
                <a:cs typeface="Calibri" panose="020F0502020204030204" pitchFamily="34" charset="0"/>
              </a:rPr>
              <a:t>3.       </a:t>
            </a:r>
            <a:r>
              <a:rPr lang="en-US" sz="1600" b="0" u="sng" dirty="0">
                <a:effectLst/>
                <a:latin typeface="Calibri" panose="020F0502020204030204" pitchFamily="34" charset="0"/>
                <a:ea typeface="Times New Roman" panose="02020603050405020304" pitchFamily="18" charset="0"/>
                <a:cs typeface="Calibri" panose="020F0502020204030204" pitchFamily="34" charset="0"/>
              </a:rPr>
              <a:t>Waive the Conducting Authority Proceedings in accordance with Government Code §56663</a:t>
            </a:r>
            <a:r>
              <a:rPr lang="en-US" sz="1600" b="0" dirty="0">
                <a:effectLst/>
                <a:latin typeface="Calibri" panose="020F0502020204030204" pitchFamily="34" charset="0"/>
                <a:ea typeface="Times New Roman" panose="02020603050405020304" pitchFamily="18" charset="0"/>
                <a:cs typeface="Calibri" panose="020F0502020204030204" pitchFamily="34" charset="0"/>
              </a:rPr>
              <a:t>; or</a:t>
            </a:r>
          </a:p>
          <a:p>
            <a:pPr marL="457200" lvl="1" indent="-457200">
              <a:spcBef>
                <a:spcPts val="0"/>
              </a:spcBef>
              <a:spcAft>
                <a:spcPts val="600"/>
              </a:spcAft>
              <a:buClr>
                <a:srgbClr val="336600"/>
              </a:buClr>
              <a:buNone/>
            </a:pPr>
            <a:r>
              <a:rPr lang="en-US" sz="1600" b="0" dirty="0">
                <a:effectLst/>
                <a:latin typeface="Calibri" panose="020F0502020204030204" pitchFamily="34" charset="0"/>
                <a:ea typeface="Times New Roman" panose="02020603050405020304" pitchFamily="18" charset="0"/>
                <a:cs typeface="Calibri" panose="020F0502020204030204" pitchFamily="34" charset="0"/>
              </a:rPr>
              <a:t>	Set the Conducting Authority proceedings for May 28, 2025, </a:t>
            </a:r>
            <a:r>
              <a:rPr lang="en-US" altLang="en-US" sz="1600" b="0" dirty="0"/>
              <a:t>and direct staff to open the protest period and </a:t>
            </a:r>
            <a:r>
              <a:rPr lang="en-US" sz="1600" b="0" dirty="0">
                <a:effectLst/>
                <a:latin typeface="Calibri" panose="020F0502020204030204" pitchFamily="34" charset="0"/>
                <a:ea typeface="Times New Roman" panose="02020603050405020304" pitchFamily="18" charset="0"/>
                <a:cs typeface="Calibri" panose="020F0502020204030204" pitchFamily="34" charset="0"/>
              </a:rPr>
              <a:t>notify the affected landowners </a:t>
            </a:r>
          </a:p>
          <a:p>
            <a:pPr marL="457200" lvl="1" indent="-457200">
              <a:spcBef>
                <a:spcPts val="0"/>
              </a:spcBef>
              <a:spcAft>
                <a:spcPts val="600"/>
              </a:spcAft>
              <a:buClr>
                <a:srgbClr val="336600"/>
              </a:buClr>
              <a:buNone/>
            </a:pPr>
            <a:r>
              <a:rPr lang="en-US" sz="1600" b="0" dirty="0">
                <a:effectLst/>
                <a:latin typeface="Calibri" panose="020F0502020204030204" pitchFamily="34" charset="0"/>
                <a:ea typeface="Times New Roman" panose="02020603050405020304" pitchFamily="18" charset="0"/>
                <a:cs typeface="Calibri" panose="020F0502020204030204" pitchFamily="34" charset="0"/>
              </a:rPr>
              <a:t>4.       Direct the Executive Officer to complete the necessary filings</a:t>
            </a:r>
          </a:p>
          <a:p>
            <a:pPr marL="457200" lvl="1" indent="-457200">
              <a:spcBef>
                <a:spcPts val="0"/>
              </a:spcBef>
              <a:spcAft>
                <a:spcPts val="600"/>
              </a:spcAft>
              <a:buClr>
                <a:srgbClr val="336600"/>
              </a:buClr>
              <a:buNone/>
            </a:pPr>
            <a:r>
              <a:rPr lang="en-US" altLang="en-US" sz="1600" b="0" dirty="0"/>
              <a:t>5.       Determine the effective date of the annexation to be five (5) business days after the Certificate of Completion is recorded</a:t>
            </a:r>
          </a:p>
          <a:p>
            <a:pPr marL="457200" lvl="1" indent="-457200">
              <a:spcBef>
                <a:spcPts val="0"/>
              </a:spcBef>
              <a:spcAft>
                <a:spcPts val="600"/>
              </a:spcAft>
              <a:buClr>
                <a:srgbClr val="336600"/>
              </a:buClr>
              <a:buAutoNum type="arabicPeriod" startAt="5"/>
            </a:pPr>
            <a:endParaRPr lang="en-US" altLang="en-US" sz="1600" b="0" dirty="0"/>
          </a:p>
          <a:p>
            <a:pPr marL="0" lvl="1" indent="0">
              <a:spcBef>
                <a:spcPts val="0"/>
              </a:spcBef>
              <a:spcAft>
                <a:spcPts val="600"/>
              </a:spcAft>
              <a:buClr>
                <a:srgbClr val="336600"/>
              </a:buClr>
              <a:buNone/>
            </a:pPr>
            <a:endParaRPr lang="en-US" altLang="en-US" sz="1600" b="0" dirty="0"/>
          </a:p>
          <a:p>
            <a:pPr>
              <a:buFont typeface="Wingdings" panose="05000000000000000000" pitchFamily="2" charset="2"/>
              <a:buNone/>
            </a:pPr>
            <a:endParaRPr lang="en-US" altLang="en-US" sz="2000" b="0" dirty="0"/>
          </a:p>
        </p:txBody>
      </p:sp>
    </p:spTree>
    <p:extLst>
      <p:ext uri="{BB962C8B-B14F-4D97-AF65-F5344CB8AC3E}">
        <p14:creationId xmlns:p14="http://schemas.microsoft.com/office/powerpoint/2010/main" val="3152905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347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0FFEA-3A44-42FA-A816-B68CD5A4FDB0}"/>
              </a:ext>
            </a:extLst>
          </p:cNvPr>
          <p:cNvSpPr>
            <a:spLocks noGrp="1"/>
          </p:cNvSpPr>
          <p:nvPr>
            <p:ph type="ctrTitle"/>
          </p:nvPr>
        </p:nvSpPr>
        <p:spPr>
          <a:xfrm>
            <a:off x="685800" y="3482975"/>
            <a:ext cx="7772400" cy="1470025"/>
          </a:xfrm>
        </p:spPr>
        <p:txBody>
          <a:bodyPr>
            <a:noAutofit/>
          </a:bodyPr>
          <a:lstStyle/>
          <a:p>
            <a:r>
              <a:rPr lang="en-US" sz="3600" dirty="0"/>
              <a:t>City of South Lake Tahoe Clean-up Reorganization</a:t>
            </a:r>
            <a:br>
              <a:rPr lang="en-US" sz="3600" dirty="0"/>
            </a:br>
            <a:r>
              <a:rPr lang="en-US" sz="3600" dirty="0"/>
              <a:t>LAFCO Project No. 2024-01</a:t>
            </a:r>
          </a:p>
        </p:txBody>
      </p:sp>
      <p:sp>
        <p:nvSpPr>
          <p:cNvPr id="3" name="Subtitle 2">
            <a:extLst>
              <a:ext uri="{FF2B5EF4-FFF2-40B4-BE49-F238E27FC236}">
                <a16:creationId xmlns:a16="http://schemas.microsoft.com/office/drawing/2014/main" id="{DB87D885-A352-42A2-8363-9937A92667F8}"/>
              </a:ext>
            </a:extLst>
          </p:cNvPr>
          <p:cNvSpPr>
            <a:spLocks noGrp="1"/>
          </p:cNvSpPr>
          <p:nvPr>
            <p:ph type="subTitle" idx="1"/>
          </p:nvPr>
        </p:nvSpPr>
        <p:spPr>
          <a:xfrm>
            <a:off x="1371600" y="5715000"/>
            <a:ext cx="6400800" cy="931984"/>
          </a:xfrm>
        </p:spPr>
        <p:txBody>
          <a:bodyPr>
            <a:normAutofit/>
          </a:bodyPr>
          <a:lstStyle/>
          <a:p>
            <a:r>
              <a:rPr lang="en-US" sz="2000" dirty="0"/>
              <a:t>Agenda Item #2</a:t>
            </a:r>
          </a:p>
          <a:p>
            <a:r>
              <a:rPr lang="en-US" sz="2000" dirty="0"/>
              <a:t>March 26, 2025</a:t>
            </a:r>
          </a:p>
        </p:txBody>
      </p:sp>
    </p:spTree>
    <p:extLst>
      <p:ext uri="{BB962C8B-B14F-4D97-AF65-F5344CB8AC3E}">
        <p14:creationId xmlns:p14="http://schemas.microsoft.com/office/powerpoint/2010/main" val="4239094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43E1B-93F6-B20D-A520-D3FEF9698CD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3743031-C10E-D697-FA13-36B78F3E7685}"/>
              </a:ext>
            </a:extLst>
          </p:cNvPr>
          <p:cNvSpPr/>
          <p:nvPr/>
        </p:nvSpPr>
        <p:spPr>
          <a:xfrm>
            <a:off x="7553689" y="5969643"/>
            <a:ext cx="1143000" cy="8209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p>
        </p:txBody>
      </p:sp>
      <p:sp>
        <p:nvSpPr>
          <p:cNvPr id="19" name="Date Placeholder 4">
            <a:extLst>
              <a:ext uri="{FF2B5EF4-FFF2-40B4-BE49-F238E27FC236}">
                <a16:creationId xmlns:a16="http://schemas.microsoft.com/office/drawing/2014/main" id="{F1BB6FAD-0241-832B-8803-949EB3CB1C0E}"/>
              </a:ext>
            </a:extLst>
          </p:cNvPr>
          <p:cNvSpPr txBox="1">
            <a:spLocks/>
          </p:cNvSpPr>
          <p:nvPr/>
        </p:nvSpPr>
        <p:spPr>
          <a:xfrm>
            <a:off x="0" y="6600025"/>
            <a:ext cx="9144000" cy="190597"/>
          </a:xfrm>
          <a:prstGeom prst="rect">
            <a:avLst/>
          </a:prstGeom>
        </p:spPr>
        <p:txBody>
          <a:bodyPr vert="horz" lIns="91440" tIns="45720" rIns="91440" bIns="45720" rtlCol="0" anchor="ctr"/>
          <a:lstStyle>
            <a:defPPr>
              <a:defRPr lang="en-US"/>
            </a:defPPr>
            <a:lvl1pPr algn="l" rtl="0" fontAlgn="base">
              <a:spcBef>
                <a:spcPct val="0"/>
              </a:spcBef>
              <a:spcAft>
                <a:spcPct val="0"/>
              </a:spcAft>
              <a:defRPr sz="1200" b="1"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algn="ctr" defTabSz="457200" fontAlgn="auto">
              <a:spcBef>
                <a:spcPts val="0"/>
              </a:spcBef>
              <a:spcAft>
                <a:spcPts val="0"/>
              </a:spcAft>
              <a:defRPr/>
            </a:pPr>
            <a:r>
              <a:rPr lang="en-US" b="0" i="1" dirty="0"/>
              <a:t>Agenda Item #6</a:t>
            </a:r>
          </a:p>
          <a:p>
            <a:pPr defTabSz="457200" fontAlgn="auto">
              <a:spcBef>
                <a:spcPts val="0"/>
              </a:spcBef>
              <a:spcAft>
                <a:spcPts val="0"/>
              </a:spcAft>
              <a:defRPr/>
            </a:pPr>
            <a:endParaRPr lang="en-US" b="0" dirty="0">
              <a:solidFill>
                <a:prstClr val="black">
                  <a:tint val="75000"/>
                </a:prstClr>
              </a:solidFill>
              <a:latin typeface="Calibri"/>
            </a:endParaRPr>
          </a:p>
        </p:txBody>
      </p:sp>
      <p:sp>
        <p:nvSpPr>
          <p:cNvPr id="3" name="Rectangle 2">
            <a:extLst>
              <a:ext uri="{FF2B5EF4-FFF2-40B4-BE49-F238E27FC236}">
                <a16:creationId xmlns:a16="http://schemas.microsoft.com/office/drawing/2014/main" id="{A17A44C4-F332-52F7-865D-9B8C7C6FA5CD}"/>
              </a:ext>
            </a:extLst>
          </p:cNvPr>
          <p:cNvSpPr/>
          <p:nvPr/>
        </p:nvSpPr>
        <p:spPr>
          <a:xfrm>
            <a:off x="4038600" y="6477000"/>
            <a:ext cx="1143000" cy="2571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539FCB0-41D2-D35F-2CDB-EBF8B821741A}"/>
              </a:ext>
            </a:extLst>
          </p:cNvPr>
          <p:cNvSpPr txBox="1"/>
          <p:nvPr/>
        </p:nvSpPr>
        <p:spPr>
          <a:xfrm>
            <a:off x="1" y="152400"/>
            <a:ext cx="9143999"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City of South Lake Tahoe Clean-up Reorganization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LAFCO Project No. 2024-01</a:t>
            </a:r>
          </a:p>
        </p:txBody>
      </p:sp>
      <p:cxnSp>
        <p:nvCxnSpPr>
          <p:cNvPr id="8" name="Straight Connector 7">
            <a:extLst>
              <a:ext uri="{FF2B5EF4-FFF2-40B4-BE49-F238E27FC236}">
                <a16:creationId xmlns:a16="http://schemas.microsoft.com/office/drawing/2014/main" id="{F0B9B56B-710D-8E94-44A7-155C0E446EC4}"/>
              </a:ext>
            </a:extLst>
          </p:cNvPr>
          <p:cNvCxnSpPr>
            <a:cxnSpLocks/>
          </p:cNvCxnSpPr>
          <p:nvPr/>
        </p:nvCxnSpPr>
        <p:spPr>
          <a:xfrm>
            <a:off x="1371600" y="874931"/>
            <a:ext cx="6400800" cy="0"/>
          </a:xfrm>
          <a:prstGeom prst="line">
            <a:avLst/>
          </a:prstGeom>
          <a:ln w="19050"/>
          <a:effectLst/>
        </p:spPr>
        <p:style>
          <a:lnRef idx="2">
            <a:schemeClr val="dk1"/>
          </a:lnRef>
          <a:fillRef idx="0">
            <a:schemeClr val="dk1"/>
          </a:fillRef>
          <a:effectRef idx="1">
            <a:schemeClr val="dk1"/>
          </a:effectRef>
          <a:fontRef idx="minor">
            <a:schemeClr val="tx1"/>
          </a:fontRef>
        </p:style>
      </p:cxnSp>
      <p:sp>
        <p:nvSpPr>
          <p:cNvPr id="9" name="Rectangle 3">
            <a:extLst>
              <a:ext uri="{FF2B5EF4-FFF2-40B4-BE49-F238E27FC236}">
                <a16:creationId xmlns:a16="http://schemas.microsoft.com/office/drawing/2014/main" id="{C977D278-AAC8-BF2B-BD1F-C362C5200A2A}"/>
              </a:ext>
            </a:extLst>
          </p:cNvPr>
          <p:cNvSpPr txBox="1">
            <a:spLocks noChangeArrowheads="1"/>
          </p:cNvSpPr>
          <p:nvPr/>
        </p:nvSpPr>
        <p:spPr bwMode="auto">
          <a:xfrm>
            <a:off x="228601" y="1066175"/>
            <a:ext cx="3882534" cy="5354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altLang="en-US" sz="1200" u="sng" dirty="0">
                <a:effectLst/>
                <a:latin typeface="Arial" panose="020B0604020202020204" pitchFamily="34" charset="0"/>
                <a:cs typeface="Arial" panose="020B0604020202020204" pitchFamily="34" charset="0"/>
              </a:rPr>
              <a:t>Proposal</a:t>
            </a:r>
          </a:p>
          <a:p>
            <a:pPr>
              <a:spcBef>
                <a:spcPts val="0"/>
              </a:spcBef>
              <a:spcAft>
                <a:spcPts val="600"/>
              </a:spcAft>
              <a:buClr>
                <a:srgbClr val="336600"/>
              </a:buClr>
              <a:buSzPct val="140000"/>
              <a:buFont typeface="Wingdings" panose="05000000000000000000" pitchFamily="2" charset="2"/>
              <a:buChar char="§"/>
            </a:pPr>
            <a:r>
              <a:rPr lang="en-US" altLang="en-US" sz="1200" b="0" dirty="0">
                <a:effectLst/>
                <a:latin typeface="Arial" panose="020B0604020202020204" pitchFamily="34" charset="0"/>
                <a:cs typeface="Arial" panose="020B0604020202020204" pitchFamily="34" charset="0"/>
              </a:rPr>
              <a:t>Annex 79 acres (80 parcels) into the City of South Lake Tahoe</a:t>
            </a:r>
          </a:p>
          <a:p>
            <a:pPr>
              <a:spcBef>
                <a:spcPts val="0"/>
              </a:spcBef>
              <a:spcAft>
                <a:spcPts val="0"/>
              </a:spcAft>
              <a:buClr>
                <a:srgbClr val="336600"/>
              </a:buClr>
              <a:buSzPct val="140000"/>
              <a:buFont typeface="Wingdings" panose="05000000000000000000" pitchFamily="2" charset="2"/>
              <a:buChar char="§"/>
            </a:pPr>
            <a:r>
              <a:rPr lang="en-US" altLang="en-US" sz="1200" b="0" dirty="0">
                <a:effectLst/>
                <a:latin typeface="Arial" panose="020B0604020202020204" pitchFamily="34" charset="0"/>
                <a:cs typeface="Arial" panose="020B0604020202020204" pitchFamily="34" charset="0"/>
              </a:rPr>
              <a:t>Concurrent detachment from the Lake Valley Fire Protection District</a:t>
            </a:r>
          </a:p>
          <a:p>
            <a:pPr marL="0" indent="0">
              <a:spcBef>
                <a:spcPts val="0"/>
              </a:spcBef>
              <a:spcAft>
                <a:spcPts val="0"/>
              </a:spcAft>
              <a:buNone/>
            </a:pPr>
            <a:endParaRPr lang="en-US" altLang="en-US" sz="1200" b="0" dirty="0">
              <a:effectLst/>
              <a:latin typeface="Arial" panose="020B0604020202020204" pitchFamily="34" charset="0"/>
              <a:cs typeface="Arial" panose="020B0604020202020204" pitchFamily="34" charset="0"/>
            </a:endParaRPr>
          </a:p>
          <a:p>
            <a:pPr marL="0" indent="0">
              <a:spcBef>
                <a:spcPts val="0"/>
              </a:spcBef>
              <a:spcAft>
                <a:spcPts val="600"/>
              </a:spcAft>
              <a:buNone/>
            </a:pPr>
            <a:r>
              <a:rPr lang="en-US" altLang="en-US" sz="1200" u="sng" dirty="0">
                <a:effectLst/>
                <a:latin typeface="Arial" panose="020B0604020202020204" pitchFamily="34" charset="0"/>
                <a:cs typeface="Arial" panose="020B0604020202020204" pitchFamily="34" charset="0"/>
              </a:rPr>
              <a:t>Purpose</a:t>
            </a:r>
          </a:p>
          <a:p>
            <a:pPr marR="0" indent="-231775" algn="just">
              <a:spcBef>
                <a:spcPts val="0"/>
              </a:spcBef>
              <a:spcAft>
                <a:spcPts val="600"/>
              </a:spcAft>
              <a:buClr>
                <a:srgbClr val="336600"/>
              </a:buClr>
              <a:buSzPct val="140000"/>
              <a:buFont typeface="Wingdings" panose="05000000000000000000" pitchFamily="2" charset="2"/>
              <a:buChar char="§"/>
            </a:pPr>
            <a:r>
              <a:rPr lang="en-US" sz="1200" b="0" dirty="0">
                <a:effectLst/>
                <a:latin typeface="Arial" panose="020B0604020202020204" pitchFamily="34" charset="0"/>
                <a:ea typeface="Times New Roman" panose="02020603050405020304" pitchFamily="18" charset="0"/>
                <a:cs typeface="Arial" panose="020B0604020202020204" pitchFamily="34" charset="0"/>
              </a:rPr>
              <a:t>The proposal areas are adjacent to the City and within the City’s sphere of influence, but they are within unincorporated El Dorado County for services, despite being part of City neighborhoods and accessible only through City streets. </a:t>
            </a:r>
          </a:p>
          <a:p>
            <a:pPr indent="-231775" algn="just">
              <a:spcBef>
                <a:spcPts val="0"/>
              </a:spcBef>
              <a:spcAft>
                <a:spcPts val="600"/>
              </a:spcAft>
              <a:buClr>
                <a:srgbClr val="336600"/>
              </a:buClr>
              <a:buSzPct val="140000"/>
              <a:buFont typeface="Wingdings" panose="05000000000000000000" pitchFamily="2" charset="2"/>
              <a:buChar char="§"/>
            </a:pPr>
            <a:r>
              <a:rPr lang="en-US" sz="1200" b="0" dirty="0">
                <a:effectLst/>
                <a:latin typeface="Arial" panose="020B0604020202020204" pitchFamily="34" charset="0"/>
                <a:ea typeface="Times New Roman" panose="02020603050405020304" pitchFamily="18" charset="0"/>
                <a:cs typeface="Arial" panose="020B0604020202020204" pitchFamily="34" charset="0"/>
              </a:rPr>
              <a:t>The City is requesting annexation of certain areas where it makes sense for the City to be the primary provider of governmental services such as planning and land use, law enforcement, snow removal, street maintenance, drainage, and fire protection and emergency medical services.</a:t>
            </a:r>
          </a:p>
          <a:p>
            <a:pPr marL="111125" marR="0" indent="0" algn="just">
              <a:buClr>
                <a:srgbClr val="336600"/>
              </a:buClr>
              <a:buSzPct val="140000"/>
              <a:buNone/>
            </a:pPr>
            <a:endParaRPr lang="en-US" sz="1200" b="0" dirty="0">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0"/>
              </a:spcBef>
              <a:spcAft>
                <a:spcPts val="0"/>
              </a:spcAft>
              <a:buNone/>
            </a:pPr>
            <a:endParaRPr lang="en-US" altLang="en-US" sz="1200" b="0" dirty="0">
              <a:effectLst/>
              <a:latin typeface="Arial" panose="020B0604020202020204" pitchFamily="34" charset="0"/>
              <a:cs typeface="Arial" panose="020B0604020202020204" pitchFamily="34" charset="0"/>
            </a:endParaRPr>
          </a:p>
          <a:p>
            <a:pPr marL="0" indent="0">
              <a:spcBef>
                <a:spcPts val="0"/>
              </a:spcBef>
              <a:spcAft>
                <a:spcPts val="0"/>
              </a:spcAft>
              <a:buNone/>
            </a:pPr>
            <a:endParaRPr lang="en-US" altLang="en-US" sz="1200" b="0" dirty="0">
              <a:effectLst/>
              <a:latin typeface="Arial" panose="020B0604020202020204" pitchFamily="34" charset="0"/>
              <a:cs typeface="Arial" panose="020B0604020202020204" pitchFamily="34" charset="0"/>
            </a:endParaRPr>
          </a:p>
          <a:p>
            <a:pPr marL="0" indent="0">
              <a:spcBef>
                <a:spcPts val="0"/>
              </a:spcBef>
              <a:spcAft>
                <a:spcPts val="0"/>
              </a:spcAft>
              <a:buNone/>
            </a:pPr>
            <a:endParaRPr lang="en-US" altLang="en-US" sz="1200" b="0" dirty="0">
              <a:effectLst/>
              <a:latin typeface="Arial" panose="020B0604020202020204" pitchFamily="34" charset="0"/>
              <a:cs typeface="Arial" panose="020B0604020202020204" pitchFamily="34" charset="0"/>
            </a:endParaRPr>
          </a:p>
          <a:p>
            <a:pPr marL="0" indent="0">
              <a:spcBef>
                <a:spcPts val="0"/>
              </a:spcBef>
              <a:spcAft>
                <a:spcPts val="0"/>
              </a:spcAft>
              <a:buNone/>
            </a:pPr>
            <a:endParaRPr lang="en-US" altLang="en-US" sz="1200" b="0" dirty="0">
              <a:effectLst/>
              <a:latin typeface="Arial" panose="020B0604020202020204" pitchFamily="34" charset="0"/>
              <a:cs typeface="Arial" panose="020B0604020202020204" pitchFamily="34" charset="0"/>
            </a:endParaRPr>
          </a:p>
          <a:p>
            <a:pPr marL="0" indent="0">
              <a:spcBef>
                <a:spcPts val="0"/>
              </a:spcBef>
              <a:spcAft>
                <a:spcPts val="0"/>
              </a:spcAft>
              <a:buNone/>
            </a:pPr>
            <a:endParaRPr lang="en-US" altLang="en-US" sz="1200" b="0" u="sng" dirty="0">
              <a:solidFill>
                <a:srgbClr val="FF0000"/>
              </a:solidFill>
              <a:effectLst/>
              <a:latin typeface="Arial" panose="020B0604020202020204" pitchFamily="34" charset="0"/>
              <a:cs typeface="Arial" panose="020B0604020202020204" pitchFamily="34" charset="0"/>
            </a:endParaRPr>
          </a:p>
          <a:p>
            <a:pPr marL="0" indent="0">
              <a:spcBef>
                <a:spcPts val="0"/>
              </a:spcBef>
              <a:spcAft>
                <a:spcPts val="0"/>
              </a:spcAft>
              <a:buNone/>
            </a:pPr>
            <a:endParaRPr lang="en-US" altLang="en-US" sz="1200" b="0" u="sng" dirty="0">
              <a:effectLst/>
              <a:latin typeface="Arial" panose="020B0604020202020204" pitchFamily="34" charset="0"/>
              <a:cs typeface="Arial" panose="020B0604020202020204" pitchFamily="34" charset="0"/>
            </a:endParaRPr>
          </a:p>
          <a:p>
            <a:pPr marL="0" indent="0">
              <a:spcBef>
                <a:spcPts val="0"/>
              </a:spcBef>
              <a:spcAft>
                <a:spcPts val="0"/>
              </a:spcAft>
              <a:buNone/>
            </a:pPr>
            <a:endParaRPr lang="en-US" altLang="en-US" sz="1200" b="0" u="sng" dirty="0">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693CF10-F7D3-A326-AC2F-1A4F44B62F1F}"/>
              </a:ext>
            </a:extLst>
          </p:cNvPr>
          <p:cNvPicPr>
            <a:picLocks noChangeAspect="1"/>
          </p:cNvPicPr>
          <p:nvPr/>
        </p:nvPicPr>
        <p:blipFill>
          <a:blip r:embed="rId3"/>
          <a:stretch>
            <a:fillRect/>
          </a:stretch>
        </p:blipFill>
        <p:spPr>
          <a:xfrm>
            <a:off x="4321868" y="1066174"/>
            <a:ext cx="4544438" cy="5534477"/>
          </a:xfrm>
          <a:prstGeom prst="rect">
            <a:avLst/>
          </a:prstGeom>
          <a:ln w="19050">
            <a:solidFill>
              <a:schemeClr val="tx1"/>
            </a:solidFill>
          </a:ln>
        </p:spPr>
      </p:pic>
      <p:sp>
        <p:nvSpPr>
          <p:cNvPr id="6" name="Oval 5">
            <a:extLst>
              <a:ext uri="{FF2B5EF4-FFF2-40B4-BE49-F238E27FC236}">
                <a16:creationId xmlns:a16="http://schemas.microsoft.com/office/drawing/2014/main" id="{A9A59409-7CA0-A5F9-641A-7A76FD09C7E2}"/>
              </a:ext>
            </a:extLst>
          </p:cNvPr>
          <p:cNvSpPr/>
          <p:nvPr/>
        </p:nvSpPr>
        <p:spPr>
          <a:xfrm rot="19325410">
            <a:off x="6253500" y="2681207"/>
            <a:ext cx="999099" cy="607780"/>
          </a:xfrm>
          <a:prstGeom prst="ellipse">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6">
            <a:extLst>
              <a:ext uri="{FF2B5EF4-FFF2-40B4-BE49-F238E27FC236}">
                <a16:creationId xmlns:a16="http://schemas.microsoft.com/office/drawing/2014/main" id="{49653566-66C1-487F-DA58-D9C5DDF6CB7E}"/>
              </a:ext>
            </a:extLst>
          </p:cNvPr>
          <p:cNvPicPr>
            <a:picLocks noChangeAspect="1" noChangeArrowheads="1"/>
          </p:cNvPicPr>
          <p:nvPr/>
        </p:nvPicPr>
        <p:blipFill>
          <a:blip r:embed="rId4" cstate="print"/>
          <a:srcRect l="26545" t="15730" r="16573" b="21348"/>
          <a:stretch>
            <a:fillRect/>
          </a:stretch>
        </p:blipFill>
        <p:spPr bwMode="auto">
          <a:xfrm>
            <a:off x="6583619" y="5177626"/>
            <a:ext cx="2286000" cy="1422399"/>
          </a:xfrm>
          <a:prstGeom prst="rect">
            <a:avLst/>
          </a:prstGeom>
          <a:noFill/>
          <a:ln w="19050">
            <a:solidFill>
              <a:schemeClr val="tx1"/>
            </a:solidFill>
            <a:miter lim="800000"/>
            <a:headEnd/>
            <a:tailEnd/>
          </a:ln>
        </p:spPr>
      </p:pic>
      <p:sp>
        <p:nvSpPr>
          <p:cNvPr id="10" name="Isosceles Triangle 9">
            <a:extLst>
              <a:ext uri="{FF2B5EF4-FFF2-40B4-BE49-F238E27FC236}">
                <a16:creationId xmlns:a16="http://schemas.microsoft.com/office/drawing/2014/main" id="{6874BD2C-3B90-AE8F-85B1-96D923DB68A2}"/>
              </a:ext>
            </a:extLst>
          </p:cNvPr>
          <p:cNvSpPr/>
          <p:nvPr/>
        </p:nvSpPr>
        <p:spPr>
          <a:xfrm>
            <a:off x="8534400" y="5533859"/>
            <a:ext cx="133296" cy="104941"/>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930EB2D-D87E-A992-B4F2-E40346E1CB2C}"/>
              </a:ext>
            </a:extLst>
          </p:cNvPr>
          <p:cNvSpPr/>
          <p:nvPr/>
        </p:nvSpPr>
        <p:spPr>
          <a:xfrm>
            <a:off x="4309744" y="5983069"/>
            <a:ext cx="1143000" cy="616955"/>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623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7FD0C-78CE-FFB2-151A-BAB78706B9B9}"/>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5156809A-81EA-F746-C76B-FC5B6FEC6AB5}"/>
              </a:ext>
            </a:extLst>
          </p:cNvPr>
          <p:cNvSpPr txBox="1"/>
          <p:nvPr/>
        </p:nvSpPr>
        <p:spPr>
          <a:xfrm>
            <a:off x="481633" y="1094601"/>
            <a:ext cx="4114800" cy="276999"/>
          </a:xfrm>
          <a:prstGeom prst="rect">
            <a:avLst/>
          </a:prstGeom>
          <a:noFill/>
        </p:spPr>
        <p:txBody>
          <a:bodyPr wrap="square" rtlCol="0">
            <a:spAutoFit/>
          </a:bodyPr>
          <a:lstStyle/>
          <a:p>
            <a:r>
              <a:rPr lang="en-US" sz="1200" dirty="0"/>
              <a:t>Original Proposal – March 26, 2024: </a:t>
            </a:r>
          </a:p>
        </p:txBody>
      </p:sp>
      <p:sp>
        <p:nvSpPr>
          <p:cNvPr id="12" name="TextBox 11">
            <a:extLst>
              <a:ext uri="{FF2B5EF4-FFF2-40B4-BE49-F238E27FC236}">
                <a16:creationId xmlns:a16="http://schemas.microsoft.com/office/drawing/2014/main" id="{0F8E5AD8-68FB-F331-E5F2-4FAFC2CE1D07}"/>
              </a:ext>
            </a:extLst>
          </p:cNvPr>
          <p:cNvSpPr txBox="1"/>
          <p:nvPr/>
        </p:nvSpPr>
        <p:spPr>
          <a:xfrm>
            <a:off x="4672012" y="1094601"/>
            <a:ext cx="4114800" cy="276999"/>
          </a:xfrm>
          <a:prstGeom prst="rect">
            <a:avLst/>
          </a:prstGeom>
          <a:noFill/>
        </p:spPr>
        <p:txBody>
          <a:bodyPr wrap="square" rtlCol="0">
            <a:spAutoFit/>
          </a:bodyPr>
          <a:lstStyle/>
          <a:p>
            <a:r>
              <a:rPr lang="en-US" sz="1200" dirty="0">
                <a:solidFill>
                  <a:srgbClr val="FF0000"/>
                </a:solidFill>
              </a:rPr>
              <a:t>Revised Proposal – October 9, 2024:</a:t>
            </a:r>
          </a:p>
        </p:txBody>
      </p:sp>
      <p:sp>
        <p:nvSpPr>
          <p:cNvPr id="13" name="TextBox 12">
            <a:extLst>
              <a:ext uri="{FF2B5EF4-FFF2-40B4-BE49-F238E27FC236}">
                <a16:creationId xmlns:a16="http://schemas.microsoft.com/office/drawing/2014/main" id="{361CBF05-1F98-2CD4-DC11-327A640F8A5A}"/>
              </a:ext>
            </a:extLst>
          </p:cNvPr>
          <p:cNvSpPr txBox="1"/>
          <p:nvPr/>
        </p:nvSpPr>
        <p:spPr>
          <a:xfrm>
            <a:off x="1" y="268069"/>
            <a:ext cx="9143999"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City of South Lake Tahoe Clean-up Reorganization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LAFCO Project No. 2024-01</a:t>
            </a:r>
          </a:p>
        </p:txBody>
      </p:sp>
      <p:cxnSp>
        <p:nvCxnSpPr>
          <p:cNvPr id="14" name="Straight Connector 13">
            <a:extLst>
              <a:ext uri="{FF2B5EF4-FFF2-40B4-BE49-F238E27FC236}">
                <a16:creationId xmlns:a16="http://schemas.microsoft.com/office/drawing/2014/main" id="{E2FD4AED-7747-C7A5-3786-D42F23655FF7}"/>
              </a:ext>
            </a:extLst>
          </p:cNvPr>
          <p:cNvCxnSpPr>
            <a:cxnSpLocks/>
          </p:cNvCxnSpPr>
          <p:nvPr/>
        </p:nvCxnSpPr>
        <p:spPr>
          <a:xfrm>
            <a:off x="1371600" y="990600"/>
            <a:ext cx="6400800" cy="0"/>
          </a:xfrm>
          <a:prstGeom prst="line">
            <a:avLst/>
          </a:prstGeom>
          <a:ln w="19050"/>
          <a:effectLst/>
        </p:spPr>
        <p:style>
          <a:lnRef idx="2">
            <a:schemeClr val="dk1"/>
          </a:lnRef>
          <a:fillRef idx="0">
            <a:schemeClr val="dk1"/>
          </a:fillRef>
          <a:effectRef idx="1">
            <a:schemeClr val="dk1"/>
          </a:effectRef>
          <a:fontRef idx="minor">
            <a:schemeClr val="tx1"/>
          </a:fontRef>
        </p:style>
      </p:cxnSp>
      <p:sp>
        <p:nvSpPr>
          <p:cNvPr id="15" name="Rectangle 14">
            <a:extLst>
              <a:ext uri="{FF2B5EF4-FFF2-40B4-BE49-F238E27FC236}">
                <a16:creationId xmlns:a16="http://schemas.microsoft.com/office/drawing/2014/main" id="{2FAC9B5E-31FA-28FD-4C2F-92D3EF1D4C1E}"/>
              </a:ext>
            </a:extLst>
          </p:cNvPr>
          <p:cNvSpPr/>
          <p:nvPr/>
        </p:nvSpPr>
        <p:spPr>
          <a:xfrm>
            <a:off x="7543799" y="6477000"/>
            <a:ext cx="1143000" cy="2571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B0C9553-10B8-CED3-D98B-324FD619C58F}"/>
              </a:ext>
            </a:extLst>
          </p:cNvPr>
          <p:cNvPicPr>
            <a:picLocks noChangeAspect="1"/>
          </p:cNvPicPr>
          <p:nvPr/>
        </p:nvPicPr>
        <p:blipFill>
          <a:blip r:embed="rId3"/>
          <a:stretch>
            <a:fillRect/>
          </a:stretch>
        </p:blipFill>
        <p:spPr>
          <a:xfrm>
            <a:off x="506889" y="1371600"/>
            <a:ext cx="3865087" cy="5139089"/>
          </a:xfrm>
          <a:prstGeom prst="rect">
            <a:avLst/>
          </a:prstGeom>
        </p:spPr>
      </p:pic>
      <p:pic>
        <p:nvPicPr>
          <p:cNvPr id="10" name="Picture 9">
            <a:extLst>
              <a:ext uri="{FF2B5EF4-FFF2-40B4-BE49-F238E27FC236}">
                <a16:creationId xmlns:a16="http://schemas.microsoft.com/office/drawing/2014/main" id="{0CC8F19E-24BA-C604-15DC-BA1E9193DEED}"/>
              </a:ext>
            </a:extLst>
          </p:cNvPr>
          <p:cNvPicPr>
            <a:picLocks noChangeAspect="1"/>
          </p:cNvPicPr>
          <p:nvPr/>
        </p:nvPicPr>
        <p:blipFill>
          <a:blip r:embed="rId4"/>
          <a:stretch>
            <a:fillRect/>
          </a:stretch>
        </p:blipFill>
        <p:spPr>
          <a:xfrm>
            <a:off x="4772025" y="1371600"/>
            <a:ext cx="3914774" cy="5166798"/>
          </a:xfrm>
          <a:prstGeom prst="rect">
            <a:avLst/>
          </a:prstGeom>
        </p:spPr>
      </p:pic>
    </p:spTree>
    <p:extLst>
      <p:ext uri="{BB962C8B-B14F-4D97-AF65-F5344CB8AC3E}">
        <p14:creationId xmlns:p14="http://schemas.microsoft.com/office/powerpoint/2010/main" val="140264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ED3B0B-AB63-8A0D-38F5-8F259951070C}"/>
              </a:ext>
            </a:extLst>
          </p:cNvPr>
          <p:cNvPicPr>
            <a:picLocks noChangeAspect="1"/>
          </p:cNvPicPr>
          <p:nvPr/>
        </p:nvPicPr>
        <p:blipFill>
          <a:blip r:embed="rId3"/>
          <a:srcRect l="-1090" r="-1" b="-426"/>
          <a:stretch/>
        </p:blipFill>
        <p:spPr>
          <a:xfrm>
            <a:off x="4419601" y="1003700"/>
            <a:ext cx="4372558" cy="5778100"/>
          </a:xfrm>
          <a:prstGeom prst="rect">
            <a:avLst/>
          </a:prstGeom>
          <a:ln>
            <a:noFill/>
          </a:ln>
        </p:spPr>
      </p:pic>
      <p:graphicFrame>
        <p:nvGraphicFramePr>
          <p:cNvPr id="9" name="Table 8">
            <a:extLst>
              <a:ext uri="{FF2B5EF4-FFF2-40B4-BE49-F238E27FC236}">
                <a16:creationId xmlns:a16="http://schemas.microsoft.com/office/drawing/2014/main" id="{2BCCFDC5-4823-DDF8-BE0F-20392C051B73}"/>
              </a:ext>
            </a:extLst>
          </p:cNvPr>
          <p:cNvGraphicFramePr>
            <a:graphicFrameLocks noGrp="1"/>
          </p:cNvGraphicFramePr>
          <p:nvPr>
            <p:extLst>
              <p:ext uri="{D42A27DB-BD31-4B8C-83A1-F6EECF244321}">
                <p14:modId xmlns:p14="http://schemas.microsoft.com/office/powerpoint/2010/main" val="2671803191"/>
              </p:ext>
            </p:extLst>
          </p:nvPr>
        </p:nvGraphicFramePr>
        <p:xfrm>
          <a:off x="228600" y="1079900"/>
          <a:ext cx="4114799" cy="5397100"/>
        </p:xfrm>
        <a:graphic>
          <a:graphicData uri="http://schemas.openxmlformats.org/drawingml/2006/table">
            <a:tbl>
              <a:tblPr firstRow="1" firstCol="1" bandRow="1">
                <a:tableStyleId>{5C22544A-7EE6-4342-B048-85BDC9FD1C3A}</a:tableStyleId>
              </a:tblPr>
              <a:tblGrid>
                <a:gridCol w="457200">
                  <a:extLst>
                    <a:ext uri="{9D8B030D-6E8A-4147-A177-3AD203B41FA5}">
                      <a16:colId xmlns:a16="http://schemas.microsoft.com/office/drawing/2014/main" val="3722676092"/>
                    </a:ext>
                  </a:extLst>
                </a:gridCol>
                <a:gridCol w="990600">
                  <a:extLst>
                    <a:ext uri="{9D8B030D-6E8A-4147-A177-3AD203B41FA5}">
                      <a16:colId xmlns:a16="http://schemas.microsoft.com/office/drawing/2014/main" val="647714100"/>
                    </a:ext>
                  </a:extLst>
                </a:gridCol>
                <a:gridCol w="533400">
                  <a:extLst>
                    <a:ext uri="{9D8B030D-6E8A-4147-A177-3AD203B41FA5}">
                      <a16:colId xmlns:a16="http://schemas.microsoft.com/office/drawing/2014/main" val="1719042718"/>
                    </a:ext>
                  </a:extLst>
                </a:gridCol>
                <a:gridCol w="457200">
                  <a:extLst>
                    <a:ext uri="{9D8B030D-6E8A-4147-A177-3AD203B41FA5}">
                      <a16:colId xmlns:a16="http://schemas.microsoft.com/office/drawing/2014/main" val="1956006496"/>
                    </a:ext>
                  </a:extLst>
                </a:gridCol>
                <a:gridCol w="1676399">
                  <a:extLst>
                    <a:ext uri="{9D8B030D-6E8A-4147-A177-3AD203B41FA5}">
                      <a16:colId xmlns:a16="http://schemas.microsoft.com/office/drawing/2014/main" val="1005826082"/>
                    </a:ext>
                  </a:extLst>
                </a:gridCol>
              </a:tblGrid>
              <a:tr h="397460">
                <a:tc>
                  <a:txBody>
                    <a:bodyPr/>
                    <a:lstStyle/>
                    <a:p>
                      <a:pPr marL="0" marR="0" algn="ctr">
                        <a:spcBef>
                          <a:spcPts val="600"/>
                        </a:spcBef>
                        <a:spcAft>
                          <a:spcPts val="600"/>
                        </a:spcAft>
                        <a:buNone/>
                      </a:pPr>
                      <a:r>
                        <a:rPr lang="en-US" sz="950" dirty="0">
                          <a:effectLst/>
                        </a:rPr>
                        <a:t>Area</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ctr">
                        <a:spcBef>
                          <a:spcPts val="600"/>
                        </a:spcBef>
                        <a:spcAft>
                          <a:spcPts val="600"/>
                        </a:spcAft>
                        <a:buNone/>
                      </a:pPr>
                      <a:r>
                        <a:rPr lang="en-US" sz="950" dirty="0">
                          <a:effectLst/>
                        </a:rPr>
                        <a:t>General Location</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600"/>
                        </a:spcBef>
                        <a:spcAft>
                          <a:spcPts val="600"/>
                        </a:spcAft>
                        <a:buNone/>
                      </a:pPr>
                      <a:r>
                        <a:rPr lang="en-US" sz="950" dirty="0">
                          <a:effectLst/>
                        </a:rPr>
                        <a:t>Parcels</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600"/>
                        </a:spcBef>
                        <a:spcAft>
                          <a:spcPts val="600"/>
                        </a:spcAft>
                        <a:buNone/>
                      </a:pPr>
                      <a:r>
                        <a:rPr lang="en-US" sz="950">
                          <a:effectLst/>
                        </a:rPr>
                        <a:t>Acres</a:t>
                      </a:r>
                      <a:endParaRPr lang="en-US" sz="1200">
                        <a:effectLst/>
                        <a:latin typeface="Times New Roman" panose="02020603050405020304" pitchFamily="18" charset="0"/>
                        <a:ea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600"/>
                        </a:spcBef>
                        <a:spcAft>
                          <a:spcPts val="600"/>
                        </a:spcAft>
                        <a:buNone/>
                      </a:pPr>
                      <a:r>
                        <a:rPr lang="en-US" sz="950" dirty="0">
                          <a:effectLst/>
                        </a:rPr>
                        <a:t>Description</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33655059"/>
                  </a:ext>
                </a:extLst>
              </a:tr>
              <a:tr h="794922">
                <a:tc>
                  <a:txBody>
                    <a:bodyPr/>
                    <a:lstStyle/>
                    <a:p>
                      <a:pPr marL="0" marR="0" algn="ctr">
                        <a:spcBef>
                          <a:spcPts val="300"/>
                        </a:spcBef>
                        <a:spcAft>
                          <a:spcPts val="300"/>
                        </a:spcAft>
                        <a:buNone/>
                      </a:pPr>
                      <a:r>
                        <a:rPr lang="en-US" sz="950" dirty="0">
                          <a:effectLst/>
                        </a:rPr>
                        <a:t>A</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spcBef>
                          <a:spcPts val="300"/>
                        </a:spcBef>
                        <a:spcAft>
                          <a:spcPts val="300"/>
                        </a:spcAft>
                        <a:buNone/>
                      </a:pPr>
                      <a:r>
                        <a:rPr lang="en-US" sz="950" dirty="0">
                          <a:effectLst/>
                        </a:rPr>
                        <a:t>4</a:t>
                      </a:r>
                      <a:r>
                        <a:rPr lang="en-US" sz="950" baseline="30000" dirty="0">
                          <a:effectLst/>
                        </a:rPr>
                        <a:t>th</a:t>
                      </a:r>
                      <a:r>
                        <a:rPr lang="en-US" sz="950" dirty="0">
                          <a:effectLst/>
                        </a:rPr>
                        <a:t> Street, west of Barton Hospital</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300"/>
                        </a:spcBef>
                        <a:spcAft>
                          <a:spcPts val="300"/>
                        </a:spcAft>
                        <a:buNone/>
                      </a:pPr>
                      <a:r>
                        <a:rPr lang="en-US" sz="950" dirty="0">
                          <a:effectLst/>
                        </a:rPr>
                        <a:t>1</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300"/>
                        </a:spcBef>
                        <a:spcAft>
                          <a:spcPts val="300"/>
                        </a:spcAft>
                        <a:buNone/>
                      </a:pPr>
                      <a:r>
                        <a:rPr lang="en-US" sz="950" dirty="0">
                          <a:effectLst/>
                        </a:rPr>
                        <a:t>0.57</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300"/>
                        </a:spcBef>
                        <a:spcAft>
                          <a:spcPts val="300"/>
                        </a:spcAft>
                        <a:buNone/>
                      </a:pPr>
                      <a:r>
                        <a:rPr lang="en-US" sz="950" dirty="0">
                          <a:effectLst/>
                        </a:rPr>
                        <a:t>Public right-of-way; nontaxable</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07084167"/>
                  </a:ext>
                </a:extLst>
              </a:tr>
              <a:tr h="1004112">
                <a:tc>
                  <a:txBody>
                    <a:bodyPr/>
                    <a:lstStyle/>
                    <a:p>
                      <a:pPr marL="0" marR="0" algn="ctr">
                        <a:spcBef>
                          <a:spcPts val="300"/>
                        </a:spcBef>
                        <a:spcAft>
                          <a:spcPts val="300"/>
                        </a:spcAft>
                        <a:buNone/>
                      </a:pPr>
                      <a:r>
                        <a:rPr lang="en-US" sz="950" dirty="0">
                          <a:effectLst/>
                        </a:rPr>
                        <a:t>B</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spcBef>
                          <a:spcPts val="300"/>
                        </a:spcBef>
                        <a:spcAft>
                          <a:spcPts val="300"/>
                        </a:spcAft>
                        <a:buNone/>
                      </a:pPr>
                      <a:r>
                        <a:rPr lang="en-US" sz="950" dirty="0">
                          <a:effectLst/>
                        </a:rPr>
                        <a:t>Winnemucca Ave</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300"/>
                        </a:spcBef>
                        <a:spcAft>
                          <a:spcPts val="300"/>
                        </a:spcAft>
                        <a:buNone/>
                      </a:pPr>
                      <a:r>
                        <a:rPr lang="en-US" sz="950" dirty="0">
                          <a:effectLst/>
                        </a:rPr>
                        <a:t>6</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300"/>
                        </a:spcBef>
                        <a:spcAft>
                          <a:spcPts val="300"/>
                        </a:spcAft>
                        <a:buNone/>
                      </a:pPr>
                      <a:r>
                        <a:rPr lang="en-US" sz="950" dirty="0">
                          <a:effectLst/>
                        </a:rPr>
                        <a:t>9.04</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300"/>
                        </a:spcBef>
                        <a:spcAft>
                          <a:spcPts val="300"/>
                        </a:spcAft>
                        <a:buNone/>
                      </a:pPr>
                      <a:r>
                        <a:rPr lang="en-US" sz="950" dirty="0">
                          <a:effectLst/>
                        </a:rPr>
                        <a:t>Privately owned</a:t>
                      </a:r>
                      <a:endParaRPr lang="en-US" sz="1200" dirty="0">
                        <a:effectLst/>
                      </a:endParaRPr>
                    </a:p>
                    <a:p>
                      <a:pPr marL="0" marR="0">
                        <a:spcBef>
                          <a:spcPts val="300"/>
                        </a:spcBef>
                        <a:spcAft>
                          <a:spcPts val="300"/>
                        </a:spcAft>
                        <a:buNone/>
                      </a:pPr>
                      <a:r>
                        <a:rPr lang="en-US" sz="950" dirty="0">
                          <a:effectLst/>
                        </a:rPr>
                        <a:t>Mostly vacant, one developed parcel with single-family residence</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14558599"/>
                  </a:ext>
                </a:extLst>
              </a:tr>
              <a:tr h="1401573">
                <a:tc>
                  <a:txBody>
                    <a:bodyPr/>
                    <a:lstStyle/>
                    <a:p>
                      <a:pPr marL="0" marR="0" algn="ctr">
                        <a:spcBef>
                          <a:spcPts val="300"/>
                        </a:spcBef>
                        <a:spcAft>
                          <a:spcPts val="300"/>
                        </a:spcAft>
                        <a:buNone/>
                      </a:pPr>
                      <a:r>
                        <a:rPr lang="en-US" sz="950" dirty="0">
                          <a:effectLst/>
                        </a:rPr>
                        <a:t>C</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spcBef>
                          <a:spcPts val="300"/>
                        </a:spcBef>
                        <a:spcAft>
                          <a:spcPts val="300"/>
                        </a:spcAft>
                        <a:buNone/>
                      </a:pPr>
                      <a:r>
                        <a:rPr lang="en-US" sz="950">
                          <a:effectLst/>
                        </a:rPr>
                        <a:t>Alma Ave &amp; Lodi Ave, adjacent to Tahoe Sierra neighborhood</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300"/>
                        </a:spcBef>
                        <a:spcAft>
                          <a:spcPts val="300"/>
                        </a:spcAft>
                        <a:buNone/>
                      </a:pPr>
                      <a:r>
                        <a:rPr lang="en-US" sz="950">
                          <a:effectLst/>
                        </a:rPr>
                        <a:t>10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300"/>
                        </a:spcBef>
                        <a:spcAft>
                          <a:spcPts val="300"/>
                        </a:spcAft>
                        <a:buNone/>
                      </a:pPr>
                      <a:r>
                        <a:rPr lang="en-US" sz="950" dirty="0">
                          <a:effectLst/>
                        </a:rPr>
                        <a:t>1.06</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300"/>
                        </a:spcBef>
                        <a:spcAft>
                          <a:spcPts val="300"/>
                        </a:spcAft>
                        <a:buNone/>
                      </a:pPr>
                      <a:r>
                        <a:rPr lang="en-US" sz="950" dirty="0">
                          <a:effectLst/>
                        </a:rPr>
                        <a:t>Private and public ownership</a:t>
                      </a:r>
                      <a:endParaRPr lang="en-US" sz="1200" dirty="0">
                        <a:effectLst/>
                      </a:endParaRPr>
                    </a:p>
                    <a:p>
                      <a:pPr marL="0" marR="0">
                        <a:spcBef>
                          <a:spcPts val="300"/>
                        </a:spcBef>
                        <a:spcAft>
                          <a:spcPts val="300"/>
                        </a:spcAft>
                        <a:buNone/>
                      </a:pPr>
                      <a:r>
                        <a:rPr lang="en-US" sz="950" dirty="0">
                          <a:effectLst/>
                        </a:rPr>
                        <a:t>Four developed parcels with single-family residences; smaller lots unbuildable</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52737447"/>
                  </a:ext>
                </a:extLst>
              </a:tr>
              <a:tr h="1799033">
                <a:tc>
                  <a:txBody>
                    <a:bodyPr/>
                    <a:lstStyle/>
                    <a:p>
                      <a:pPr marL="0" marR="0" algn="ctr">
                        <a:spcBef>
                          <a:spcPts val="300"/>
                        </a:spcBef>
                        <a:spcAft>
                          <a:spcPts val="300"/>
                        </a:spcAft>
                        <a:buNone/>
                      </a:pPr>
                      <a:r>
                        <a:rPr lang="en-US" sz="950" dirty="0">
                          <a:effectLst/>
                        </a:rPr>
                        <a:t>D</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300"/>
                        </a:spcBef>
                        <a:spcAft>
                          <a:spcPts val="300"/>
                        </a:spcAft>
                        <a:buNone/>
                      </a:pPr>
                      <a:r>
                        <a:rPr lang="en-US" sz="950" dirty="0">
                          <a:effectLst/>
                        </a:rPr>
                        <a:t>Barbara Ave, adjacent to Tahoe Sierra neighborhood</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buNone/>
                      </a:pPr>
                      <a:r>
                        <a:rPr lang="en-US" sz="950">
                          <a:effectLst/>
                        </a:rPr>
                        <a:t>63</a:t>
                      </a:r>
                      <a:endParaRPr lang="en-US" sz="1200">
                        <a:effectLst/>
                        <a:latin typeface="Times New Roman" panose="02020603050405020304" pitchFamily="18" charset="0"/>
                        <a:ea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buNone/>
                      </a:pPr>
                      <a:r>
                        <a:rPr lang="en-US" sz="950" dirty="0">
                          <a:effectLst/>
                        </a:rPr>
                        <a:t>68.61</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buNone/>
                      </a:pPr>
                      <a:r>
                        <a:rPr lang="en-US" sz="950" dirty="0">
                          <a:effectLst/>
                        </a:rPr>
                        <a:t>All publicly owned:</a:t>
                      </a:r>
                    </a:p>
                    <a:p>
                      <a:pPr marL="111125" marR="0" indent="-111125">
                        <a:spcBef>
                          <a:spcPts val="0"/>
                        </a:spcBef>
                        <a:spcAft>
                          <a:spcPts val="0"/>
                        </a:spcAft>
                        <a:buFont typeface="Arial" panose="020B0604020202020204" pitchFamily="34" charset="0"/>
                        <a:buChar char="•"/>
                      </a:pPr>
                      <a:r>
                        <a:rPr lang="en-US" sz="950" dirty="0">
                          <a:effectLst/>
                        </a:rPr>
                        <a:t>State of California</a:t>
                      </a:r>
                    </a:p>
                    <a:p>
                      <a:pPr marL="111125" marR="0" indent="-111125">
                        <a:spcBef>
                          <a:spcPts val="0"/>
                        </a:spcBef>
                        <a:spcAft>
                          <a:spcPts val="0"/>
                        </a:spcAft>
                        <a:buFont typeface="Arial" panose="020B0604020202020204" pitchFamily="34" charset="0"/>
                        <a:buChar char="•"/>
                      </a:pPr>
                      <a:r>
                        <a:rPr lang="en-US" sz="950" dirty="0">
                          <a:effectLst/>
                        </a:rPr>
                        <a:t>Lake Tahoe Community College District</a:t>
                      </a:r>
                    </a:p>
                    <a:p>
                      <a:pPr marL="111125" marR="0" indent="-111125">
                        <a:spcBef>
                          <a:spcPts val="0"/>
                        </a:spcBef>
                        <a:spcAft>
                          <a:spcPts val="0"/>
                        </a:spcAft>
                        <a:buFont typeface="Arial" panose="020B0604020202020204" pitchFamily="34" charset="0"/>
                        <a:buChar char="•"/>
                      </a:pPr>
                      <a:r>
                        <a:rPr lang="en-US" sz="950" dirty="0">
                          <a:effectLst/>
                        </a:rPr>
                        <a:t>US Forest Service</a:t>
                      </a:r>
                    </a:p>
                    <a:p>
                      <a:pPr marL="111125" marR="0" indent="-111125">
                        <a:spcBef>
                          <a:spcPts val="0"/>
                        </a:spcBef>
                        <a:spcAft>
                          <a:spcPts val="0"/>
                        </a:spcAft>
                        <a:buFont typeface="Arial" panose="020B0604020202020204" pitchFamily="34" charset="0"/>
                        <a:buChar char="•"/>
                      </a:pPr>
                      <a:r>
                        <a:rPr lang="en-US" sz="950" dirty="0">
                          <a:effectLst/>
                        </a:rPr>
                        <a:t>City of South Lake Tahoe</a:t>
                      </a:r>
                    </a:p>
                    <a:p>
                      <a:pPr marL="111125" marR="0" indent="-111125">
                        <a:spcBef>
                          <a:spcPts val="0"/>
                        </a:spcBef>
                        <a:spcAft>
                          <a:spcPts val="0"/>
                        </a:spcAft>
                        <a:buFont typeface="Arial" panose="020B0604020202020204" pitchFamily="34" charset="0"/>
                        <a:buChar char="•"/>
                      </a:pPr>
                      <a:r>
                        <a:rPr lang="en-US" sz="950" dirty="0">
                          <a:effectLst/>
                        </a:rPr>
                        <a:t>South Tahoe Public Utility District</a:t>
                      </a:r>
                    </a:p>
                    <a:p>
                      <a:pPr marL="0" marR="0">
                        <a:spcBef>
                          <a:spcPts val="600"/>
                        </a:spcBef>
                        <a:spcAft>
                          <a:spcPts val="0"/>
                        </a:spcAft>
                        <a:buNone/>
                      </a:pPr>
                      <a:r>
                        <a:rPr lang="en-US" sz="950" dirty="0">
                          <a:effectLst/>
                        </a:rPr>
                        <a:t>All vacant or public right-of-way; all nontaxable</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042962"/>
                  </a:ext>
                </a:extLst>
              </a:tr>
            </a:tbl>
          </a:graphicData>
        </a:graphic>
      </p:graphicFrame>
      <p:sp>
        <p:nvSpPr>
          <p:cNvPr id="12" name="TextBox 11">
            <a:extLst>
              <a:ext uri="{FF2B5EF4-FFF2-40B4-BE49-F238E27FC236}">
                <a16:creationId xmlns:a16="http://schemas.microsoft.com/office/drawing/2014/main" id="{2FC6B900-DE7F-F2CD-0A2F-7435F58299B4}"/>
              </a:ext>
            </a:extLst>
          </p:cNvPr>
          <p:cNvSpPr txBox="1"/>
          <p:nvPr/>
        </p:nvSpPr>
        <p:spPr>
          <a:xfrm>
            <a:off x="1" y="152400"/>
            <a:ext cx="9143999"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City of South Lake Tahoe Clean-up Reorganization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LAFCO Project No. 2024-01</a:t>
            </a:r>
          </a:p>
        </p:txBody>
      </p:sp>
      <p:cxnSp>
        <p:nvCxnSpPr>
          <p:cNvPr id="13" name="Straight Connector 12">
            <a:extLst>
              <a:ext uri="{FF2B5EF4-FFF2-40B4-BE49-F238E27FC236}">
                <a16:creationId xmlns:a16="http://schemas.microsoft.com/office/drawing/2014/main" id="{231A2AA6-86E7-D5D1-65BB-6F1CC43AF71F}"/>
              </a:ext>
            </a:extLst>
          </p:cNvPr>
          <p:cNvCxnSpPr>
            <a:cxnSpLocks/>
          </p:cNvCxnSpPr>
          <p:nvPr/>
        </p:nvCxnSpPr>
        <p:spPr>
          <a:xfrm>
            <a:off x="1371600" y="874931"/>
            <a:ext cx="6400800" cy="0"/>
          </a:xfrm>
          <a:prstGeom prst="line">
            <a:avLst/>
          </a:prstGeom>
          <a:ln w="19050"/>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05295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651C6-23BF-8F65-BE1E-82039F2FE38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B491CEC-8D38-5954-8A09-2E416E777FA3}"/>
              </a:ext>
            </a:extLst>
          </p:cNvPr>
          <p:cNvPicPr>
            <a:picLocks noChangeAspect="1"/>
          </p:cNvPicPr>
          <p:nvPr/>
        </p:nvPicPr>
        <p:blipFill>
          <a:blip r:embed="rId3"/>
          <a:srcRect l="-1090" r="-1" b="15467"/>
          <a:stretch/>
        </p:blipFill>
        <p:spPr>
          <a:xfrm>
            <a:off x="152400" y="1295400"/>
            <a:ext cx="4648827" cy="5170997"/>
          </a:xfrm>
          <a:prstGeom prst="rect">
            <a:avLst/>
          </a:prstGeom>
          <a:ln>
            <a:noFill/>
          </a:ln>
        </p:spPr>
      </p:pic>
      <p:pic>
        <p:nvPicPr>
          <p:cNvPr id="3" name="Picture 2">
            <a:extLst>
              <a:ext uri="{FF2B5EF4-FFF2-40B4-BE49-F238E27FC236}">
                <a16:creationId xmlns:a16="http://schemas.microsoft.com/office/drawing/2014/main" id="{28B15FDA-ABEB-73EF-E5BE-DDF6B2968E45}"/>
              </a:ext>
            </a:extLst>
          </p:cNvPr>
          <p:cNvPicPr>
            <a:picLocks noChangeAspect="1"/>
          </p:cNvPicPr>
          <p:nvPr/>
        </p:nvPicPr>
        <p:blipFill>
          <a:blip r:embed="rId4"/>
          <a:stretch>
            <a:fillRect/>
          </a:stretch>
        </p:blipFill>
        <p:spPr>
          <a:xfrm>
            <a:off x="3064743" y="2817865"/>
            <a:ext cx="4953001" cy="2289595"/>
          </a:xfrm>
          <a:prstGeom prst="rect">
            <a:avLst/>
          </a:prstGeom>
          <a:ln w="25400">
            <a:solidFill>
              <a:schemeClr val="tx1"/>
            </a:solidFill>
          </a:ln>
        </p:spPr>
      </p:pic>
      <p:sp>
        <p:nvSpPr>
          <p:cNvPr id="10" name="Rectangle 9">
            <a:extLst>
              <a:ext uri="{FF2B5EF4-FFF2-40B4-BE49-F238E27FC236}">
                <a16:creationId xmlns:a16="http://schemas.microsoft.com/office/drawing/2014/main" id="{27375E95-04EF-727F-8058-D4671DAF8F35}"/>
              </a:ext>
            </a:extLst>
          </p:cNvPr>
          <p:cNvSpPr/>
          <p:nvPr/>
        </p:nvSpPr>
        <p:spPr>
          <a:xfrm>
            <a:off x="7741920" y="6324600"/>
            <a:ext cx="1143000" cy="4227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9" name="Table 8">
            <a:extLst>
              <a:ext uri="{FF2B5EF4-FFF2-40B4-BE49-F238E27FC236}">
                <a16:creationId xmlns:a16="http://schemas.microsoft.com/office/drawing/2014/main" id="{5AD9A352-CFF4-754B-DF93-E66F252DACEC}"/>
              </a:ext>
            </a:extLst>
          </p:cNvPr>
          <p:cNvGraphicFramePr>
            <a:graphicFrameLocks noGrp="1"/>
          </p:cNvGraphicFramePr>
          <p:nvPr/>
        </p:nvGraphicFramePr>
        <p:xfrm>
          <a:off x="4953000" y="1348767"/>
          <a:ext cx="3733800" cy="723900"/>
        </p:xfrm>
        <a:graphic>
          <a:graphicData uri="http://schemas.openxmlformats.org/drawingml/2006/table">
            <a:tbl>
              <a:tblPr firstRow="1" firstCol="1" bandRow="1">
                <a:tableStyleId>{5C22544A-7EE6-4342-B048-85BDC9FD1C3A}</a:tableStyleId>
              </a:tblPr>
              <a:tblGrid>
                <a:gridCol w="414867">
                  <a:extLst>
                    <a:ext uri="{9D8B030D-6E8A-4147-A177-3AD203B41FA5}">
                      <a16:colId xmlns:a16="http://schemas.microsoft.com/office/drawing/2014/main" val="3722676092"/>
                    </a:ext>
                  </a:extLst>
                </a:gridCol>
                <a:gridCol w="898878">
                  <a:extLst>
                    <a:ext uri="{9D8B030D-6E8A-4147-A177-3AD203B41FA5}">
                      <a16:colId xmlns:a16="http://schemas.microsoft.com/office/drawing/2014/main" val="647714100"/>
                    </a:ext>
                  </a:extLst>
                </a:gridCol>
                <a:gridCol w="515055">
                  <a:extLst>
                    <a:ext uri="{9D8B030D-6E8A-4147-A177-3AD203B41FA5}">
                      <a16:colId xmlns:a16="http://schemas.microsoft.com/office/drawing/2014/main" val="1719042718"/>
                    </a:ext>
                  </a:extLst>
                </a:gridCol>
                <a:gridCol w="457200">
                  <a:extLst>
                    <a:ext uri="{9D8B030D-6E8A-4147-A177-3AD203B41FA5}">
                      <a16:colId xmlns:a16="http://schemas.microsoft.com/office/drawing/2014/main" val="1956006496"/>
                    </a:ext>
                  </a:extLst>
                </a:gridCol>
                <a:gridCol w="1447800">
                  <a:extLst>
                    <a:ext uri="{9D8B030D-6E8A-4147-A177-3AD203B41FA5}">
                      <a16:colId xmlns:a16="http://schemas.microsoft.com/office/drawing/2014/main" val="1005826082"/>
                    </a:ext>
                  </a:extLst>
                </a:gridCol>
              </a:tblGrid>
              <a:tr h="178561">
                <a:tc>
                  <a:txBody>
                    <a:bodyPr/>
                    <a:lstStyle/>
                    <a:p>
                      <a:pPr marL="0" marR="0" algn="ctr">
                        <a:spcBef>
                          <a:spcPts val="600"/>
                        </a:spcBef>
                        <a:spcAft>
                          <a:spcPts val="600"/>
                        </a:spcAft>
                        <a:buNone/>
                      </a:pPr>
                      <a:r>
                        <a:rPr lang="en-US" sz="950" dirty="0">
                          <a:effectLst/>
                        </a:rPr>
                        <a:t>Area</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600"/>
                        </a:spcBef>
                        <a:spcAft>
                          <a:spcPts val="600"/>
                        </a:spcAft>
                        <a:buNone/>
                      </a:pPr>
                      <a:r>
                        <a:rPr lang="en-US" sz="950" dirty="0">
                          <a:effectLst/>
                        </a:rPr>
                        <a:t>General Location</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600"/>
                        </a:spcBef>
                        <a:spcAft>
                          <a:spcPts val="600"/>
                        </a:spcAft>
                        <a:buNone/>
                      </a:pPr>
                      <a:r>
                        <a:rPr lang="en-US" sz="950" dirty="0">
                          <a:effectLst/>
                        </a:rPr>
                        <a:t>Parcels</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600"/>
                        </a:spcBef>
                        <a:spcAft>
                          <a:spcPts val="600"/>
                        </a:spcAft>
                        <a:buNone/>
                      </a:pPr>
                      <a:r>
                        <a:rPr lang="en-US" sz="950" dirty="0">
                          <a:effectLst/>
                        </a:rPr>
                        <a:t>Acres</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600"/>
                        </a:spcBef>
                        <a:spcAft>
                          <a:spcPts val="600"/>
                        </a:spcAft>
                        <a:buNone/>
                      </a:pPr>
                      <a:r>
                        <a:rPr lang="en-US" sz="950" dirty="0">
                          <a:effectLst/>
                        </a:rPr>
                        <a:t>Description</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3655059"/>
                  </a:ext>
                </a:extLst>
              </a:tr>
              <a:tr h="357122">
                <a:tc>
                  <a:txBody>
                    <a:bodyPr/>
                    <a:lstStyle/>
                    <a:p>
                      <a:pPr marL="0" marR="0" algn="ctr">
                        <a:spcBef>
                          <a:spcPts val="300"/>
                        </a:spcBef>
                        <a:spcAft>
                          <a:spcPts val="300"/>
                        </a:spcAft>
                        <a:buNone/>
                      </a:pPr>
                      <a:r>
                        <a:rPr lang="en-US" sz="950">
                          <a:effectLst/>
                        </a:rPr>
                        <a:t>A</a:t>
                      </a:r>
                      <a:endParaRPr lang="en-US"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300"/>
                        </a:spcBef>
                        <a:spcAft>
                          <a:spcPts val="300"/>
                        </a:spcAft>
                        <a:buNone/>
                      </a:pPr>
                      <a:r>
                        <a:rPr lang="en-US" sz="950" dirty="0">
                          <a:effectLst/>
                        </a:rPr>
                        <a:t>4</a:t>
                      </a:r>
                      <a:r>
                        <a:rPr lang="en-US" sz="950" baseline="30000" dirty="0">
                          <a:effectLst/>
                        </a:rPr>
                        <a:t>th</a:t>
                      </a:r>
                      <a:r>
                        <a:rPr lang="en-US" sz="950" dirty="0">
                          <a:effectLst/>
                        </a:rPr>
                        <a:t> Street, west of Barton Hospital</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buNone/>
                      </a:pPr>
                      <a:r>
                        <a:rPr lang="en-US" sz="950" dirty="0">
                          <a:effectLst/>
                        </a:rPr>
                        <a:t>1</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buNone/>
                      </a:pPr>
                      <a:r>
                        <a:rPr lang="en-US" sz="950" dirty="0">
                          <a:effectLst/>
                        </a:rPr>
                        <a:t>0.57</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300"/>
                        </a:spcBef>
                        <a:spcAft>
                          <a:spcPts val="300"/>
                        </a:spcAft>
                        <a:buNone/>
                      </a:pPr>
                      <a:r>
                        <a:rPr lang="en-US" sz="950" dirty="0">
                          <a:effectLst/>
                        </a:rPr>
                        <a:t>Public right-of-way; nontaxable</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7084167"/>
                  </a:ext>
                </a:extLst>
              </a:tr>
            </a:tbl>
          </a:graphicData>
        </a:graphic>
      </p:graphicFrame>
      <p:sp>
        <p:nvSpPr>
          <p:cNvPr id="12" name="TextBox 11">
            <a:extLst>
              <a:ext uri="{FF2B5EF4-FFF2-40B4-BE49-F238E27FC236}">
                <a16:creationId xmlns:a16="http://schemas.microsoft.com/office/drawing/2014/main" id="{36EE9105-0AC9-F999-A6F1-567B691101F8}"/>
              </a:ext>
            </a:extLst>
          </p:cNvPr>
          <p:cNvSpPr txBox="1"/>
          <p:nvPr/>
        </p:nvSpPr>
        <p:spPr>
          <a:xfrm>
            <a:off x="1" y="152400"/>
            <a:ext cx="9143999"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City of South Lake Tahoe Clean-up Reorganization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LAFCO Project No. 2024-01</a:t>
            </a:r>
          </a:p>
        </p:txBody>
      </p:sp>
      <p:cxnSp>
        <p:nvCxnSpPr>
          <p:cNvPr id="13" name="Straight Connector 12">
            <a:extLst>
              <a:ext uri="{FF2B5EF4-FFF2-40B4-BE49-F238E27FC236}">
                <a16:creationId xmlns:a16="http://schemas.microsoft.com/office/drawing/2014/main" id="{81E89FEC-5D39-C163-F188-3F49FC0F58AC}"/>
              </a:ext>
            </a:extLst>
          </p:cNvPr>
          <p:cNvCxnSpPr>
            <a:cxnSpLocks/>
          </p:cNvCxnSpPr>
          <p:nvPr/>
        </p:nvCxnSpPr>
        <p:spPr>
          <a:xfrm>
            <a:off x="1371600" y="874931"/>
            <a:ext cx="6400800" cy="0"/>
          </a:xfrm>
          <a:prstGeom prst="line">
            <a:avLst/>
          </a:prstGeom>
          <a:ln w="19050"/>
          <a:effectLst/>
        </p:spPr>
        <p:style>
          <a:lnRef idx="2">
            <a:schemeClr val="dk1"/>
          </a:lnRef>
          <a:fillRef idx="0">
            <a:schemeClr val="dk1"/>
          </a:fillRef>
          <a:effectRef idx="1">
            <a:schemeClr val="dk1"/>
          </a:effectRef>
          <a:fontRef idx="minor">
            <a:schemeClr val="tx1"/>
          </a:fontRef>
        </p:style>
      </p:cxnSp>
      <p:sp>
        <p:nvSpPr>
          <p:cNvPr id="4" name="Oval 3">
            <a:extLst>
              <a:ext uri="{FF2B5EF4-FFF2-40B4-BE49-F238E27FC236}">
                <a16:creationId xmlns:a16="http://schemas.microsoft.com/office/drawing/2014/main" id="{61A12D9C-C492-A6C9-1F92-BA595EF08F35}"/>
              </a:ext>
            </a:extLst>
          </p:cNvPr>
          <p:cNvSpPr/>
          <p:nvPr/>
        </p:nvSpPr>
        <p:spPr>
          <a:xfrm>
            <a:off x="5316" y="3880899"/>
            <a:ext cx="1143001" cy="80677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79718AEA-CF71-D205-7BCB-2DD71A802914}"/>
              </a:ext>
            </a:extLst>
          </p:cNvPr>
          <p:cNvSpPr txBox="1"/>
          <p:nvPr/>
        </p:nvSpPr>
        <p:spPr>
          <a:xfrm>
            <a:off x="223620" y="979435"/>
            <a:ext cx="44958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Annexation Area A:</a:t>
            </a:r>
          </a:p>
        </p:txBody>
      </p:sp>
      <p:sp>
        <p:nvSpPr>
          <p:cNvPr id="2" name="TextBox 1">
            <a:extLst>
              <a:ext uri="{FF2B5EF4-FFF2-40B4-BE49-F238E27FC236}">
                <a16:creationId xmlns:a16="http://schemas.microsoft.com/office/drawing/2014/main" id="{498748F5-71BA-2A2D-AF35-6EE09F1D246B}"/>
              </a:ext>
            </a:extLst>
          </p:cNvPr>
          <p:cNvSpPr txBox="1"/>
          <p:nvPr/>
        </p:nvSpPr>
        <p:spPr>
          <a:xfrm>
            <a:off x="3028300" y="2628080"/>
            <a:ext cx="953800" cy="246221"/>
          </a:xfrm>
          <a:prstGeom prst="rect">
            <a:avLst/>
          </a:prstGeom>
          <a:solidFill>
            <a:schemeClr val="bg1"/>
          </a:solid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4</a:t>
            </a:r>
            <a:r>
              <a:rPr kumimoji="0" lang="en-US" sz="1000" b="1" i="0" u="none" strike="noStrike" kern="1200" cap="none" spc="0" normalizeH="0" baseline="30000" noProof="0" dirty="0">
                <a:ln>
                  <a:noFill/>
                </a:ln>
                <a:solidFill>
                  <a:prstClr val="black"/>
                </a:solidFill>
                <a:effectLst/>
                <a:uLnTx/>
                <a:uFillTx/>
                <a:latin typeface="Arial" panose="020B0604020202020204" pitchFamily="34" charset="0"/>
                <a:ea typeface="+mn-ea"/>
                <a:cs typeface="+mn-cs"/>
              </a:rPr>
              <a:t>th</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Street</a:t>
            </a:r>
          </a:p>
        </p:txBody>
      </p:sp>
      <p:pic>
        <p:nvPicPr>
          <p:cNvPr id="7" name="Picture 6">
            <a:extLst>
              <a:ext uri="{FF2B5EF4-FFF2-40B4-BE49-F238E27FC236}">
                <a16:creationId xmlns:a16="http://schemas.microsoft.com/office/drawing/2014/main" id="{B6080A51-33AC-DE0B-4D2A-A95D9CDD1F20}"/>
              </a:ext>
            </a:extLst>
          </p:cNvPr>
          <p:cNvPicPr>
            <a:picLocks noChangeAspect="1"/>
          </p:cNvPicPr>
          <p:nvPr/>
        </p:nvPicPr>
        <p:blipFill>
          <a:blip r:embed="rId5"/>
          <a:srcRect l="9167" t="18133" r="16667" b="12475"/>
          <a:stretch/>
        </p:blipFill>
        <p:spPr>
          <a:xfrm>
            <a:off x="2971800" y="2579159"/>
            <a:ext cx="5715000" cy="3817245"/>
          </a:xfrm>
          <a:prstGeom prst="rect">
            <a:avLst/>
          </a:prstGeom>
          <a:ln w="25400">
            <a:solidFill>
              <a:schemeClr val="tx1"/>
            </a:solidFill>
          </a:ln>
        </p:spPr>
      </p:pic>
      <p:sp>
        <p:nvSpPr>
          <p:cNvPr id="11" name="Rectangle 10">
            <a:extLst>
              <a:ext uri="{FF2B5EF4-FFF2-40B4-BE49-F238E27FC236}">
                <a16:creationId xmlns:a16="http://schemas.microsoft.com/office/drawing/2014/main" id="{4413DF5A-8CE7-7786-6544-0D513E7E383E}"/>
              </a:ext>
            </a:extLst>
          </p:cNvPr>
          <p:cNvSpPr/>
          <p:nvPr/>
        </p:nvSpPr>
        <p:spPr>
          <a:xfrm>
            <a:off x="4648222" y="3257194"/>
            <a:ext cx="228891" cy="2209800"/>
          </a:xfrm>
          <a:prstGeom prst="rect">
            <a:avLst/>
          </a:prstGeom>
          <a:solidFill>
            <a:srgbClr val="FFFF00">
              <a:alpha val="21000"/>
            </a:srgbClr>
          </a:solid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85164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8CFCF-068B-B7BD-2FFE-18E44CA37C0A}"/>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2FA32EF5-D857-4FD3-B151-07B5295FFA77}"/>
              </a:ext>
            </a:extLst>
          </p:cNvPr>
          <p:cNvSpPr txBox="1"/>
          <p:nvPr/>
        </p:nvSpPr>
        <p:spPr>
          <a:xfrm>
            <a:off x="1" y="152400"/>
            <a:ext cx="9143999"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City of South Lake Tahoe Clean-up Reorganization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LAFCO Project No. 2024-01</a:t>
            </a:r>
          </a:p>
        </p:txBody>
      </p:sp>
      <p:cxnSp>
        <p:nvCxnSpPr>
          <p:cNvPr id="13" name="Straight Connector 12">
            <a:extLst>
              <a:ext uri="{FF2B5EF4-FFF2-40B4-BE49-F238E27FC236}">
                <a16:creationId xmlns:a16="http://schemas.microsoft.com/office/drawing/2014/main" id="{6D0AF088-0DFA-0EA2-0AAD-4EAFE26FD142}"/>
              </a:ext>
            </a:extLst>
          </p:cNvPr>
          <p:cNvCxnSpPr>
            <a:cxnSpLocks/>
          </p:cNvCxnSpPr>
          <p:nvPr/>
        </p:nvCxnSpPr>
        <p:spPr>
          <a:xfrm>
            <a:off x="1371600" y="874931"/>
            <a:ext cx="6400800" cy="0"/>
          </a:xfrm>
          <a:prstGeom prst="line">
            <a:avLst/>
          </a:prstGeom>
          <a:ln w="19050"/>
          <a:effectLst/>
        </p:spPr>
        <p:style>
          <a:lnRef idx="2">
            <a:schemeClr val="dk1"/>
          </a:lnRef>
          <a:fillRef idx="0">
            <a:schemeClr val="dk1"/>
          </a:fillRef>
          <a:effectRef idx="1">
            <a:schemeClr val="dk1"/>
          </a:effectRef>
          <a:fontRef idx="minor">
            <a:schemeClr val="tx1"/>
          </a:fontRef>
        </p:style>
      </p:cxnSp>
      <p:sp>
        <p:nvSpPr>
          <p:cNvPr id="4" name="Oval 3">
            <a:extLst>
              <a:ext uri="{FF2B5EF4-FFF2-40B4-BE49-F238E27FC236}">
                <a16:creationId xmlns:a16="http://schemas.microsoft.com/office/drawing/2014/main" id="{EFAEAB4B-E38A-27C0-6B48-2DD9656EDC08}"/>
              </a:ext>
            </a:extLst>
          </p:cNvPr>
          <p:cNvSpPr/>
          <p:nvPr/>
        </p:nvSpPr>
        <p:spPr>
          <a:xfrm>
            <a:off x="5181600" y="2732597"/>
            <a:ext cx="1219200" cy="86058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C07BD04B-12A0-1F22-E35C-FC04D1AE0CFF}"/>
              </a:ext>
            </a:extLst>
          </p:cNvPr>
          <p:cNvGraphicFramePr>
            <a:graphicFrameLocks noGrp="1"/>
          </p:cNvGraphicFramePr>
          <p:nvPr/>
        </p:nvGraphicFramePr>
        <p:xfrm>
          <a:off x="223620" y="1425247"/>
          <a:ext cx="4114799" cy="1401572"/>
        </p:xfrm>
        <a:graphic>
          <a:graphicData uri="http://schemas.openxmlformats.org/drawingml/2006/table">
            <a:tbl>
              <a:tblPr firstRow="1" firstCol="1" bandRow="1">
                <a:tableStyleId>{5C22544A-7EE6-4342-B048-85BDC9FD1C3A}</a:tableStyleId>
              </a:tblPr>
              <a:tblGrid>
                <a:gridCol w="457200">
                  <a:extLst>
                    <a:ext uri="{9D8B030D-6E8A-4147-A177-3AD203B41FA5}">
                      <a16:colId xmlns:a16="http://schemas.microsoft.com/office/drawing/2014/main" val="3209628745"/>
                    </a:ext>
                  </a:extLst>
                </a:gridCol>
                <a:gridCol w="990600">
                  <a:extLst>
                    <a:ext uri="{9D8B030D-6E8A-4147-A177-3AD203B41FA5}">
                      <a16:colId xmlns:a16="http://schemas.microsoft.com/office/drawing/2014/main" val="948052658"/>
                    </a:ext>
                  </a:extLst>
                </a:gridCol>
                <a:gridCol w="533400">
                  <a:extLst>
                    <a:ext uri="{9D8B030D-6E8A-4147-A177-3AD203B41FA5}">
                      <a16:colId xmlns:a16="http://schemas.microsoft.com/office/drawing/2014/main" val="2789055152"/>
                    </a:ext>
                  </a:extLst>
                </a:gridCol>
                <a:gridCol w="457200">
                  <a:extLst>
                    <a:ext uri="{9D8B030D-6E8A-4147-A177-3AD203B41FA5}">
                      <a16:colId xmlns:a16="http://schemas.microsoft.com/office/drawing/2014/main" val="1517444765"/>
                    </a:ext>
                  </a:extLst>
                </a:gridCol>
                <a:gridCol w="1676399">
                  <a:extLst>
                    <a:ext uri="{9D8B030D-6E8A-4147-A177-3AD203B41FA5}">
                      <a16:colId xmlns:a16="http://schemas.microsoft.com/office/drawing/2014/main" val="3985159018"/>
                    </a:ext>
                  </a:extLst>
                </a:gridCol>
              </a:tblGrid>
              <a:tr h="397460">
                <a:tc>
                  <a:txBody>
                    <a:bodyPr/>
                    <a:lstStyle/>
                    <a:p>
                      <a:pPr marL="0" marR="0" algn="ctr">
                        <a:spcBef>
                          <a:spcPts val="600"/>
                        </a:spcBef>
                        <a:spcAft>
                          <a:spcPts val="600"/>
                        </a:spcAft>
                        <a:buNone/>
                      </a:pPr>
                      <a:r>
                        <a:rPr lang="en-US" sz="950" dirty="0">
                          <a:effectLst/>
                        </a:rPr>
                        <a:t>Area</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600"/>
                        </a:spcBef>
                        <a:spcAft>
                          <a:spcPts val="600"/>
                        </a:spcAft>
                        <a:buNone/>
                      </a:pPr>
                      <a:r>
                        <a:rPr lang="en-US" sz="950" dirty="0">
                          <a:effectLst/>
                        </a:rPr>
                        <a:t>General Location</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600"/>
                        </a:spcBef>
                        <a:spcAft>
                          <a:spcPts val="600"/>
                        </a:spcAft>
                        <a:buNone/>
                      </a:pPr>
                      <a:r>
                        <a:rPr lang="en-US" sz="950" dirty="0">
                          <a:effectLst/>
                        </a:rPr>
                        <a:t>Parcels</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600"/>
                        </a:spcBef>
                        <a:spcAft>
                          <a:spcPts val="600"/>
                        </a:spcAft>
                        <a:buNone/>
                      </a:pPr>
                      <a:r>
                        <a:rPr lang="en-US" sz="950">
                          <a:effectLst/>
                        </a:rPr>
                        <a:t>Acres</a:t>
                      </a:r>
                      <a:endParaRPr lang="en-US" sz="1200">
                        <a:effectLst/>
                        <a:latin typeface="Times New Roman" panose="02020603050405020304" pitchFamily="18" charset="0"/>
                        <a:ea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600"/>
                        </a:spcBef>
                        <a:spcAft>
                          <a:spcPts val="600"/>
                        </a:spcAft>
                        <a:buNone/>
                      </a:pPr>
                      <a:r>
                        <a:rPr lang="en-US" sz="950" dirty="0">
                          <a:effectLst/>
                        </a:rPr>
                        <a:t>Description</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8119711"/>
                  </a:ext>
                </a:extLst>
              </a:tr>
              <a:tr h="1004112">
                <a:tc>
                  <a:txBody>
                    <a:bodyPr/>
                    <a:lstStyle/>
                    <a:p>
                      <a:pPr marL="0" marR="0" algn="ctr">
                        <a:spcBef>
                          <a:spcPts val="300"/>
                        </a:spcBef>
                        <a:spcAft>
                          <a:spcPts val="300"/>
                        </a:spcAft>
                        <a:buNone/>
                      </a:pPr>
                      <a:r>
                        <a:rPr lang="en-US" sz="950">
                          <a:effectLst/>
                        </a:rPr>
                        <a:t>B</a:t>
                      </a:r>
                      <a:endParaRPr lang="en-US"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300"/>
                        </a:spcBef>
                        <a:spcAft>
                          <a:spcPts val="300"/>
                        </a:spcAft>
                        <a:buNone/>
                      </a:pPr>
                      <a:r>
                        <a:rPr lang="en-US" sz="950" dirty="0">
                          <a:effectLst/>
                        </a:rPr>
                        <a:t>Winnemucca Ave</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buNone/>
                      </a:pPr>
                      <a:r>
                        <a:rPr lang="en-US" sz="950">
                          <a:effectLst/>
                        </a:rPr>
                        <a:t>6</a:t>
                      </a:r>
                      <a:endParaRPr lang="en-US"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buNone/>
                      </a:pPr>
                      <a:r>
                        <a:rPr lang="en-US" sz="950" dirty="0">
                          <a:effectLst/>
                        </a:rPr>
                        <a:t>9.04</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300"/>
                        </a:spcBef>
                        <a:spcAft>
                          <a:spcPts val="300"/>
                        </a:spcAft>
                        <a:buNone/>
                      </a:pPr>
                      <a:r>
                        <a:rPr lang="en-US" sz="950" dirty="0">
                          <a:effectLst/>
                        </a:rPr>
                        <a:t>Privately owned</a:t>
                      </a:r>
                      <a:endParaRPr lang="en-US" sz="1200" dirty="0">
                        <a:effectLst/>
                      </a:endParaRPr>
                    </a:p>
                    <a:p>
                      <a:pPr marL="0" marR="0">
                        <a:spcBef>
                          <a:spcPts val="300"/>
                        </a:spcBef>
                        <a:spcAft>
                          <a:spcPts val="300"/>
                        </a:spcAft>
                        <a:buNone/>
                      </a:pPr>
                      <a:r>
                        <a:rPr lang="en-US" sz="950" dirty="0">
                          <a:effectLst/>
                        </a:rPr>
                        <a:t>Mostly vacant, one developed parcel with single-family residence</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2631190"/>
                  </a:ext>
                </a:extLst>
              </a:tr>
            </a:tbl>
          </a:graphicData>
        </a:graphic>
      </p:graphicFrame>
      <p:sp>
        <p:nvSpPr>
          <p:cNvPr id="6" name="TextBox 5">
            <a:extLst>
              <a:ext uri="{FF2B5EF4-FFF2-40B4-BE49-F238E27FC236}">
                <a16:creationId xmlns:a16="http://schemas.microsoft.com/office/drawing/2014/main" id="{613FFA12-DC96-06A7-A3DD-1DB1582F52FC}"/>
              </a:ext>
            </a:extLst>
          </p:cNvPr>
          <p:cNvSpPr txBox="1"/>
          <p:nvPr/>
        </p:nvSpPr>
        <p:spPr>
          <a:xfrm>
            <a:off x="223620" y="979435"/>
            <a:ext cx="44958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Annexation Area B:</a:t>
            </a:r>
          </a:p>
        </p:txBody>
      </p:sp>
      <p:sp>
        <p:nvSpPr>
          <p:cNvPr id="7" name="Rectangle 6">
            <a:extLst>
              <a:ext uri="{FF2B5EF4-FFF2-40B4-BE49-F238E27FC236}">
                <a16:creationId xmlns:a16="http://schemas.microsoft.com/office/drawing/2014/main" id="{9CDDC031-D3A7-4755-168D-D90297BFF0D1}"/>
              </a:ext>
            </a:extLst>
          </p:cNvPr>
          <p:cNvSpPr/>
          <p:nvPr/>
        </p:nvSpPr>
        <p:spPr>
          <a:xfrm>
            <a:off x="7741920" y="6490210"/>
            <a:ext cx="1143000" cy="2571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1A84C1CA-D77D-3B91-9108-289C781A949D}"/>
              </a:ext>
            </a:extLst>
          </p:cNvPr>
          <p:cNvPicPr>
            <a:picLocks noChangeAspect="1"/>
          </p:cNvPicPr>
          <p:nvPr/>
        </p:nvPicPr>
        <p:blipFill>
          <a:blip r:embed="rId3"/>
          <a:srcRect l="-1090" r="-1" b="15467"/>
          <a:stretch/>
        </p:blipFill>
        <p:spPr>
          <a:xfrm>
            <a:off x="4342773" y="1359932"/>
            <a:ext cx="4648827" cy="5170997"/>
          </a:xfrm>
          <a:prstGeom prst="rect">
            <a:avLst/>
          </a:prstGeom>
          <a:ln>
            <a:noFill/>
          </a:ln>
        </p:spPr>
      </p:pic>
      <p:pic>
        <p:nvPicPr>
          <p:cNvPr id="5" name="Picture 4">
            <a:extLst>
              <a:ext uri="{FF2B5EF4-FFF2-40B4-BE49-F238E27FC236}">
                <a16:creationId xmlns:a16="http://schemas.microsoft.com/office/drawing/2014/main" id="{5CB83E1A-80AC-F3BD-C3C6-7EC5E9D6EF8B}"/>
              </a:ext>
            </a:extLst>
          </p:cNvPr>
          <p:cNvPicPr>
            <a:picLocks noChangeAspect="1"/>
          </p:cNvPicPr>
          <p:nvPr/>
        </p:nvPicPr>
        <p:blipFill>
          <a:blip r:embed="rId4"/>
          <a:stretch>
            <a:fillRect/>
          </a:stretch>
        </p:blipFill>
        <p:spPr>
          <a:xfrm>
            <a:off x="216152" y="3124200"/>
            <a:ext cx="4944303" cy="3045974"/>
          </a:xfrm>
          <a:prstGeom prst="rect">
            <a:avLst/>
          </a:prstGeom>
          <a:ln w="25400">
            <a:solidFill>
              <a:schemeClr val="tx1"/>
            </a:solidFill>
          </a:ln>
        </p:spPr>
      </p:pic>
      <p:sp>
        <p:nvSpPr>
          <p:cNvPr id="10" name="Oval 9">
            <a:extLst>
              <a:ext uri="{FF2B5EF4-FFF2-40B4-BE49-F238E27FC236}">
                <a16:creationId xmlns:a16="http://schemas.microsoft.com/office/drawing/2014/main" id="{A235C01A-965B-B185-EA3B-0148174761B1}"/>
              </a:ext>
            </a:extLst>
          </p:cNvPr>
          <p:cNvSpPr/>
          <p:nvPr/>
        </p:nvSpPr>
        <p:spPr>
          <a:xfrm>
            <a:off x="5257800" y="3217453"/>
            <a:ext cx="1219200" cy="89734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730A6B7B-EDE7-9F4A-41CE-FD924D60C2D6}"/>
              </a:ext>
            </a:extLst>
          </p:cNvPr>
          <p:cNvSpPr txBox="1"/>
          <p:nvPr/>
        </p:nvSpPr>
        <p:spPr>
          <a:xfrm>
            <a:off x="223620" y="3162890"/>
            <a:ext cx="1295400" cy="246221"/>
          </a:xfrm>
          <a:prstGeom prst="rect">
            <a:avLst/>
          </a:prstGeom>
          <a:solidFill>
            <a:schemeClr val="bg1"/>
          </a:solid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Winnemucca Ave</a:t>
            </a:r>
          </a:p>
        </p:txBody>
      </p:sp>
      <p:cxnSp>
        <p:nvCxnSpPr>
          <p:cNvPr id="11" name="Straight Connector 10">
            <a:extLst>
              <a:ext uri="{FF2B5EF4-FFF2-40B4-BE49-F238E27FC236}">
                <a16:creationId xmlns:a16="http://schemas.microsoft.com/office/drawing/2014/main" id="{DAB66AFB-BCB5-FBAD-0456-4CAC342F84F2}"/>
              </a:ext>
            </a:extLst>
          </p:cNvPr>
          <p:cNvCxnSpPr>
            <a:cxnSpLocks/>
          </p:cNvCxnSpPr>
          <p:nvPr/>
        </p:nvCxnSpPr>
        <p:spPr>
          <a:xfrm>
            <a:off x="1665027" y="3886200"/>
            <a:ext cx="2373573"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33FB420-8DD8-2095-1E40-95D1FE791F66}"/>
              </a:ext>
            </a:extLst>
          </p:cNvPr>
          <p:cNvCxnSpPr>
            <a:cxnSpLocks/>
          </p:cNvCxnSpPr>
          <p:nvPr/>
        </p:nvCxnSpPr>
        <p:spPr>
          <a:xfrm flipH="1">
            <a:off x="3657600" y="3886200"/>
            <a:ext cx="381000" cy="106680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6C8335C7-37B4-517F-F486-445D9A65EC55}"/>
              </a:ext>
            </a:extLst>
          </p:cNvPr>
          <p:cNvCxnSpPr>
            <a:cxnSpLocks/>
          </p:cNvCxnSpPr>
          <p:nvPr/>
        </p:nvCxnSpPr>
        <p:spPr>
          <a:xfrm flipH="1">
            <a:off x="1866900" y="4953000"/>
            <a:ext cx="17907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3BF9C824-5385-02E0-502A-C8F41D42EE4F}"/>
              </a:ext>
            </a:extLst>
          </p:cNvPr>
          <p:cNvCxnSpPr/>
          <p:nvPr/>
        </p:nvCxnSpPr>
        <p:spPr>
          <a:xfrm>
            <a:off x="1676400" y="3886200"/>
            <a:ext cx="0" cy="144982"/>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10CDDBAC-259D-D637-2FA6-ADC41C0378E3}"/>
              </a:ext>
            </a:extLst>
          </p:cNvPr>
          <p:cNvCxnSpPr/>
          <p:nvPr/>
        </p:nvCxnSpPr>
        <p:spPr>
          <a:xfrm>
            <a:off x="1676400" y="4419600"/>
            <a:ext cx="381000" cy="7620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C307945B-8613-BF72-6F20-98F4C5A36A10}"/>
              </a:ext>
            </a:extLst>
          </p:cNvPr>
          <p:cNvCxnSpPr>
            <a:cxnSpLocks/>
          </p:cNvCxnSpPr>
          <p:nvPr/>
        </p:nvCxnSpPr>
        <p:spPr>
          <a:xfrm flipV="1">
            <a:off x="2057400" y="4060209"/>
            <a:ext cx="144439" cy="435591"/>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36D77FE-6EA5-2FB4-E8C5-1F3FA328BE20}"/>
              </a:ext>
            </a:extLst>
          </p:cNvPr>
          <p:cNvCxnSpPr>
            <a:cxnSpLocks/>
          </p:cNvCxnSpPr>
          <p:nvPr/>
        </p:nvCxnSpPr>
        <p:spPr>
          <a:xfrm flipH="1" flipV="1">
            <a:off x="1670490" y="4419600"/>
            <a:ext cx="5798" cy="160020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58926F9-20A7-C592-7D11-AABBBA281E22}"/>
              </a:ext>
            </a:extLst>
          </p:cNvPr>
          <p:cNvCxnSpPr>
            <a:cxnSpLocks/>
            <a:endCxn id="32" idx="4"/>
          </p:cNvCxnSpPr>
          <p:nvPr/>
        </p:nvCxnSpPr>
        <p:spPr>
          <a:xfrm flipV="1">
            <a:off x="1673389" y="5977719"/>
            <a:ext cx="196354" cy="42081"/>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32" name="Freeform: Shape 31">
            <a:extLst>
              <a:ext uri="{FF2B5EF4-FFF2-40B4-BE49-F238E27FC236}">
                <a16:creationId xmlns:a16="http://schemas.microsoft.com/office/drawing/2014/main" id="{D2C7EBEF-E7E7-C251-0067-F5F758244336}"/>
              </a:ext>
            </a:extLst>
          </p:cNvPr>
          <p:cNvSpPr/>
          <p:nvPr/>
        </p:nvSpPr>
        <p:spPr>
          <a:xfrm>
            <a:off x="1869743" y="4960961"/>
            <a:ext cx="275272" cy="1016758"/>
          </a:xfrm>
          <a:custGeom>
            <a:avLst/>
            <a:gdLst>
              <a:gd name="connsiteX0" fmla="*/ 27296 w 275272"/>
              <a:gd name="connsiteY0" fmla="*/ 0 h 1016758"/>
              <a:gd name="connsiteX1" fmla="*/ 259308 w 275272"/>
              <a:gd name="connsiteY1" fmla="*/ 504967 h 1016758"/>
              <a:gd name="connsiteX2" fmla="*/ 252484 w 275272"/>
              <a:gd name="connsiteY2" fmla="*/ 702860 h 1016758"/>
              <a:gd name="connsiteX3" fmla="*/ 232012 w 275272"/>
              <a:gd name="connsiteY3" fmla="*/ 771099 h 1016758"/>
              <a:gd name="connsiteX4" fmla="*/ 0 w 275272"/>
              <a:gd name="connsiteY4" fmla="*/ 1016758 h 1016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272" h="1016758">
                <a:moveTo>
                  <a:pt x="27296" y="0"/>
                </a:moveTo>
                <a:cubicBezTo>
                  <a:pt x="124536" y="193912"/>
                  <a:pt x="221777" y="387824"/>
                  <a:pt x="259308" y="504967"/>
                </a:cubicBezTo>
                <a:cubicBezTo>
                  <a:pt x="296839" y="622110"/>
                  <a:pt x="257033" y="658505"/>
                  <a:pt x="252484" y="702860"/>
                </a:cubicBezTo>
                <a:cubicBezTo>
                  <a:pt x="247935" y="747215"/>
                  <a:pt x="274093" y="718783"/>
                  <a:pt x="232012" y="771099"/>
                </a:cubicBezTo>
                <a:cubicBezTo>
                  <a:pt x="189931" y="823415"/>
                  <a:pt x="94965" y="920086"/>
                  <a:pt x="0" y="1016758"/>
                </a:cubicBezTo>
              </a:path>
            </a:pathLst>
          </a:cu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B74E5DB3-DE0B-EA17-43AF-EE7A665C4AD3}"/>
              </a:ext>
            </a:extLst>
          </p:cNvPr>
          <p:cNvSpPr/>
          <p:nvPr/>
        </p:nvSpPr>
        <p:spPr>
          <a:xfrm>
            <a:off x="1665027" y="4003465"/>
            <a:ext cx="525439" cy="56744"/>
          </a:xfrm>
          <a:custGeom>
            <a:avLst/>
            <a:gdLst>
              <a:gd name="connsiteX0" fmla="*/ 0 w 525439"/>
              <a:gd name="connsiteY0" fmla="*/ 22625 h 56744"/>
              <a:gd name="connsiteX1" fmla="*/ 245660 w 525439"/>
              <a:gd name="connsiteY1" fmla="*/ 2153 h 56744"/>
              <a:gd name="connsiteX2" fmla="*/ 286603 w 525439"/>
              <a:gd name="connsiteY2" fmla="*/ 2153 h 56744"/>
              <a:gd name="connsiteX3" fmla="*/ 354842 w 525439"/>
              <a:gd name="connsiteY3" fmla="*/ 15801 h 56744"/>
              <a:gd name="connsiteX4" fmla="*/ 525439 w 525439"/>
              <a:gd name="connsiteY4" fmla="*/ 56744 h 5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439" h="56744">
                <a:moveTo>
                  <a:pt x="0" y="22625"/>
                </a:moveTo>
                <a:lnTo>
                  <a:pt x="245660" y="2153"/>
                </a:lnTo>
                <a:cubicBezTo>
                  <a:pt x="293427" y="-1259"/>
                  <a:pt x="268406" y="-122"/>
                  <a:pt x="286603" y="2153"/>
                </a:cubicBezTo>
                <a:cubicBezTo>
                  <a:pt x="304800" y="4428"/>
                  <a:pt x="315036" y="6703"/>
                  <a:pt x="354842" y="15801"/>
                </a:cubicBezTo>
                <a:cubicBezTo>
                  <a:pt x="394648" y="24899"/>
                  <a:pt x="460043" y="40821"/>
                  <a:pt x="525439" y="56744"/>
                </a:cubicBezTo>
              </a:path>
            </a:pathLst>
          </a:cu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33770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A4F5E-B582-2A2A-AA8D-A3849DBDE1C5}"/>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53D532F5-2361-90BB-80D3-AC6F49EED2B1}"/>
              </a:ext>
            </a:extLst>
          </p:cNvPr>
          <p:cNvSpPr/>
          <p:nvPr/>
        </p:nvSpPr>
        <p:spPr>
          <a:xfrm>
            <a:off x="7741920" y="6324600"/>
            <a:ext cx="1143000" cy="4227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61252A97-18FD-649F-E87F-9525072FFBB4}"/>
              </a:ext>
            </a:extLst>
          </p:cNvPr>
          <p:cNvSpPr txBox="1"/>
          <p:nvPr/>
        </p:nvSpPr>
        <p:spPr>
          <a:xfrm>
            <a:off x="1" y="152400"/>
            <a:ext cx="9143999"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City of South Lake Tahoe Clean-up Reorganization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LAFCO Project No. 2024-01</a:t>
            </a:r>
          </a:p>
        </p:txBody>
      </p:sp>
      <p:cxnSp>
        <p:nvCxnSpPr>
          <p:cNvPr id="13" name="Straight Connector 12">
            <a:extLst>
              <a:ext uri="{FF2B5EF4-FFF2-40B4-BE49-F238E27FC236}">
                <a16:creationId xmlns:a16="http://schemas.microsoft.com/office/drawing/2014/main" id="{99488DA4-25B6-FD9C-2ADF-9FA8A5499A17}"/>
              </a:ext>
            </a:extLst>
          </p:cNvPr>
          <p:cNvCxnSpPr>
            <a:cxnSpLocks/>
          </p:cNvCxnSpPr>
          <p:nvPr/>
        </p:nvCxnSpPr>
        <p:spPr>
          <a:xfrm>
            <a:off x="1371600" y="874931"/>
            <a:ext cx="6400800" cy="0"/>
          </a:xfrm>
          <a:prstGeom prst="line">
            <a:avLst/>
          </a:prstGeom>
          <a:ln w="19050"/>
          <a:effectLst/>
        </p:spPr>
        <p:style>
          <a:lnRef idx="2">
            <a:schemeClr val="dk1"/>
          </a:lnRef>
          <a:fillRef idx="0">
            <a:schemeClr val="dk1"/>
          </a:fillRef>
          <a:effectRef idx="1">
            <a:schemeClr val="dk1"/>
          </a:effectRef>
          <a:fontRef idx="minor">
            <a:schemeClr val="tx1"/>
          </a:fontRef>
        </p:style>
      </p:cxnSp>
      <p:sp>
        <p:nvSpPr>
          <p:cNvPr id="4" name="Oval 3">
            <a:extLst>
              <a:ext uri="{FF2B5EF4-FFF2-40B4-BE49-F238E27FC236}">
                <a16:creationId xmlns:a16="http://schemas.microsoft.com/office/drawing/2014/main" id="{17C778C8-5873-5E06-5F39-E69436AFAE3A}"/>
              </a:ext>
            </a:extLst>
          </p:cNvPr>
          <p:cNvSpPr/>
          <p:nvPr/>
        </p:nvSpPr>
        <p:spPr>
          <a:xfrm>
            <a:off x="5181600" y="2732597"/>
            <a:ext cx="1219200" cy="86058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3B8EA564-9B10-C121-B5B8-BA5318F7F1EB}"/>
              </a:ext>
            </a:extLst>
          </p:cNvPr>
          <p:cNvSpPr txBox="1"/>
          <p:nvPr/>
        </p:nvSpPr>
        <p:spPr>
          <a:xfrm>
            <a:off x="223620" y="979435"/>
            <a:ext cx="44958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Annexation Area C:</a:t>
            </a:r>
          </a:p>
        </p:txBody>
      </p:sp>
      <p:pic>
        <p:nvPicPr>
          <p:cNvPr id="8" name="Picture 7">
            <a:extLst>
              <a:ext uri="{FF2B5EF4-FFF2-40B4-BE49-F238E27FC236}">
                <a16:creationId xmlns:a16="http://schemas.microsoft.com/office/drawing/2014/main" id="{15D08A3F-003D-414F-338A-8151D00DBEB2}"/>
              </a:ext>
            </a:extLst>
          </p:cNvPr>
          <p:cNvPicPr>
            <a:picLocks noChangeAspect="1"/>
          </p:cNvPicPr>
          <p:nvPr/>
        </p:nvPicPr>
        <p:blipFill>
          <a:blip r:embed="rId3"/>
          <a:srcRect l="-1090" r="-1" b="15467"/>
          <a:stretch/>
        </p:blipFill>
        <p:spPr>
          <a:xfrm>
            <a:off x="4373879" y="1306003"/>
            <a:ext cx="4648827" cy="5170997"/>
          </a:xfrm>
          <a:prstGeom prst="rect">
            <a:avLst/>
          </a:prstGeom>
          <a:ln>
            <a:noFill/>
          </a:ln>
        </p:spPr>
      </p:pic>
      <p:pic>
        <p:nvPicPr>
          <p:cNvPr id="3" name="Picture 2">
            <a:extLst>
              <a:ext uri="{FF2B5EF4-FFF2-40B4-BE49-F238E27FC236}">
                <a16:creationId xmlns:a16="http://schemas.microsoft.com/office/drawing/2014/main" id="{81341C51-FE8C-F304-5452-554CB59748B3}"/>
              </a:ext>
            </a:extLst>
          </p:cNvPr>
          <p:cNvPicPr>
            <a:picLocks noChangeAspect="1"/>
          </p:cNvPicPr>
          <p:nvPr/>
        </p:nvPicPr>
        <p:blipFill>
          <a:blip r:embed="rId4"/>
          <a:stretch>
            <a:fillRect/>
          </a:stretch>
        </p:blipFill>
        <p:spPr>
          <a:xfrm>
            <a:off x="259080" y="3625430"/>
            <a:ext cx="5549790" cy="2600556"/>
          </a:xfrm>
          <a:prstGeom prst="rect">
            <a:avLst/>
          </a:prstGeom>
          <a:ln w="19050">
            <a:solidFill>
              <a:schemeClr val="tx1"/>
            </a:solidFill>
          </a:ln>
        </p:spPr>
      </p:pic>
      <p:graphicFrame>
        <p:nvGraphicFramePr>
          <p:cNvPr id="9" name="Table 8">
            <a:extLst>
              <a:ext uri="{FF2B5EF4-FFF2-40B4-BE49-F238E27FC236}">
                <a16:creationId xmlns:a16="http://schemas.microsoft.com/office/drawing/2014/main" id="{8A15A539-3B39-166C-1668-8C3F149AE54D}"/>
              </a:ext>
            </a:extLst>
          </p:cNvPr>
          <p:cNvGraphicFramePr>
            <a:graphicFrameLocks noGrp="1"/>
          </p:cNvGraphicFramePr>
          <p:nvPr/>
        </p:nvGraphicFramePr>
        <p:xfrm>
          <a:off x="259080" y="1436133"/>
          <a:ext cx="4114799" cy="1799033"/>
        </p:xfrm>
        <a:graphic>
          <a:graphicData uri="http://schemas.openxmlformats.org/drawingml/2006/table">
            <a:tbl>
              <a:tblPr firstRow="1" firstCol="1" bandRow="1">
                <a:tableStyleId>{5C22544A-7EE6-4342-B048-85BDC9FD1C3A}</a:tableStyleId>
              </a:tblPr>
              <a:tblGrid>
                <a:gridCol w="457200">
                  <a:extLst>
                    <a:ext uri="{9D8B030D-6E8A-4147-A177-3AD203B41FA5}">
                      <a16:colId xmlns:a16="http://schemas.microsoft.com/office/drawing/2014/main" val="3853096933"/>
                    </a:ext>
                  </a:extLst>
                </a:gridCol>
                <a:gridCol w="990600">
                  <a:extLst>
                    <a:ext uri="{9D8B030D-6E8A-4147-A177-3AD203B41FA5}">
                      <a16:colId xmlns:a16="http://schemas.microsoft.com/office/drawing/2014/main" val="1958474154"/>
                    </a:ext>
                  </a:extLst>
                </a:gridCol>
                <a:gridCol w="533400">
                  <a:extLst>
                    <a:ext uri="{9D8B030D-6E8A-4147-A177-3AD203B41FA5}">
                      <a16:colId xmlns:a16="http://schemas.microsoft.com/office/drawing/2014/main" val="2859051574"/>
                    </a:ext>
                  </a:extLst>
                </a:gridCol>
                <a:gridCol w="457200">
                  <a:extLst>
                    <a:ext uri="{9D8B030D-6E8A-4147-A177-3AD203B41FA5}">
                      <a16:colId xmlns:a16="http://schemas.microsoft.com/office/drawing/2014/main" val="1566876344"/>
                    </a:ext>
                  </a:extLst>
                </a:gridCol>
                <a:gridCol w="1676399">
                  <a:extLst>
                    <a:ext uri="{9D8B030D-6E8A-4147-A177-3AD203B41FA5}">
                      <a16:colId xmlns:a16="http://schemas.microsoft.com/office/drawing/2014/main" val="2141551492"/>
                    </a:ext>
                  </a:extLst>
                </a:gridCol>
              </a:tblGrid>
              <a:tr h="397460">
                <a:tc>
                  <a:txBody>
                    <a:bodyPr/>
                    <a:lstStyle/>
                    <a:p>
                      <a:pPr marL="0" marR="0" algn="ctr">
                        <a:spcBef>
                          <a:spcPts val="600"/>
                        </a:spcBef>
                        <a:spcAft>
                          <a:spcPts val="600"/>
                        </a:spcAft>
                        <a:buNone/>
                      </a:pPr>
                      <a:r>
                        <a:rPr lang="en-US" sz="950" dirty="0">
                          <a:effectLst/>
                        </a:rPr>
                        <a:t>Area</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600"/>
                        </a:spcBef>
                        <a:spcAft>
                          <a:spcPts val="600"/>
                        </a:spcAft>
                        <a:buNone/>
                      </a:pPr>
                      <a:r>
                        <a:rPr lang="en-US" sz="950" dirty="0">
                          <a:effectLst/>
                        </a:rPr>
                        <a:t>General Location</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600"/>
                        </a:spcBef>
                        <a:spcAft>
                          <a:spcPts val="600"/>
                        </a:spcAft>
                        <a:buNone/>
                      </a:pPr>
                      <a:r>
                        <a:rPr lang="en-US" sz="950" dirty="0">
                          <a:effectLst/>
                        </a:rPr>
                        <a:t>Parcels</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600"/>
                        </a:spcBef>
                        <a:spcAft>
                          <a:spcPts val="600"/>
                        </a:spcAft>
                        <a:buNone/>
                      </a:pPr>
                      <a:r>
                        <a:rPr lang="en-US" sz="950">
                          <a:effectLst/>
                        </a:rPr>
                        <a:t>Acres</a:t>
                      </a:r>
                      <a:endParaRPr lang="en-US"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600"/>
                        </a:spcBef>
                        <a:spcAft>
                          <a:spcPts val="600"/>
                        </a:spcAft>
                        <a:buNone/>
                      </a:pPr>
                      <a:r>
                        <a:rPr lang="en-US" sz="950" dirty="0">
                          <a:effectLst/>
                        </a:rPr>
                        <a:t>Description</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5249458"/>
                  </a:ext>
                </a:extLst>
              </a:tr>
              <a:tr h="1401573">
                <a:tc>
                  <a:txBody>
                    <a:bodyPr/>
                    <a:lstStyle/>
                    <a:p>
                      <a:pPr marL="0" marR="0" algn="ctr">
                        <a:spcBef>
                          <a:spcPts val="300"/>
                        </a:spcBef>
                        <a:spcAft>
                          <a:spcPts val="300"/>
                        </a:spcAft>
                        <a:buNone/>
                      </a:pPr>
                      <a:r>
                        <a:rPr lang="en-US" sz="950">
                          <a:effectLst/>
                        </a:rPr>
                        <a:t>C</a:t>
                      </a:r>
                      <a:endParaRPr lang="en-US"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300"/>
                        </a:spcBef>
                        <a:spcAft>
                          <a:spcPts val="300"/>
                        </a:spcAft>
                        <a:buNone/>
                      </a:pPr>
                      <a:r>
                        <a:rPr lang="en-US" sz="950">
                          <a:effectLst/>
                        </a:rPr>
                        <a:t>Alma Ave &amp; Lodi Ave, adjacent to Tahoe Sierra neighborhood</a:t>
                      </a:r>
                      <a:endParaRPr lang="en-US"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buNone/>
                      </a:pPr>
                      <a:r>
                        <a:rPr lang="en-US" sz="950">
                          <a:effectLst/>
                        </a:rPr>
                        <a:t>10</a:t>
                      </a:r>
                      <a:endParaRPr lang="en-US"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buNone/>
                      </a:pPr>
                      <a:r>
                        <a:rPr lang="en-US" sz="950" dirty="0">
                          <a:effectLst/>
                        </a:rPr>
                        <a:t>1.06</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300"/>
                        </a:spcBef>
                        <a:spcAft>
                          <a:spcPts val="300"/>
                        </a:spcAft>
                        <a:buNone/>
                      </a:pPr>
                      <a:r>
                        <a:rPr lang="en-US" sz="950" dirty="0">
                          <a:effectLst/>
                        </a:rPr>
                        <a:t>Private and public ownership</a:t>
                      </a:r>
                      <a:endParaRPr lang="en-US" sz="1200" dirty="0">
                        <a:effectLst/>
                      </a:endParaRPr>
                    </a:p>
                    <a:p>
                      <a:pPr marL="0" marR="0">
                        <a:spcBef>
                          <a:spcPts val="300"/>
                        </a:spcBef>
                        <a:spcAft>
                          <a:spcPts val="300"/>
                        </a:spcAft>
                        <a:buNone/>
                      </a:pPr>
                      <a:r>
                        <a:rPr lang="en-US" sz="950" dirty="0">
                          <a:effectLst/>
                        </a:rPr>
                        <a:t>Four developed parcels with single-family residences; smaller lots unbuildable</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322788"/>
                  </a:ext>
                </a:extLst>
              </a:tr>
            </a:tbl>
          </a:graphicData>
        </a:graphic>
      </p:graphicFrame>
      <p:sp>
        <p:nvSpPr>
          <p:cNvPr id="10" name="Oval 9">
            <a:extLst>
              <a:ext uri="{FF2B5EF4-FFF2-40B4-BE49-F238E27FC236}">
                <a16:creationId xmlns:a16="http://schemas.microsoft.com/office/drawing/2014/main" id="{5CE1B7EC-5452-2E4C-3F9F-C9E8983BFD1E}"/>
              </a:ext>
            </a:extLst>
          </p:cNvPr>
          <p:cNvSpPr/>
          <p:nvPr/>
        </p:nvSpPr>
        <p:spPr>
          <a:xfrm>
            <a:off x="6053858" y="2362200"/>
            <a:ext cx="1219200" cy="89734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4AE76EBB-15B4-008D-6182-CB2313611704}"/>
              </a:ext>
            </a:extLst>
          </p:cNvPr>
          <p:cNvSpPr txBox="1"/>
          <p:nvPr/>
        </p:nvSpPr>
        <p:spPr>
          <a:xfrm>
            <a:off x="304801" y="3891501"/>
            <a:ext cx="1066800" cy="4001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Alma Ave &amp; Lodi Ave</a:t>
            </a:r>
          </a:p>
        </p:txBody>
      </p:sp>
    </p:spTree>
    <p:extLst>
      <p:ext uri="{BB962C8B-B14F-4D97-AF65-F5344CB8AC3E}">
        <p14:creationId xmlns:p14="http://schemas.microsoft.com/office/powerpoint/2010/main" val="235933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0F49B-BEBF-433F-313C-C2024461394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2F562950-BD0C-615D-5089-A084CB0B8F63}"/>
              </a:ext>
            </a:extLst>
          </p:cNvPr>
          <p:cNvSpPr/>
          <p:nvPr/>
        </p:nvSpPr>
        <p:spPr>
          <a:xfrm>
            <a:off x="7741920" y="6324600"/>
            <a:ext cx="1143000" cy="4227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E0412BE2-0EBB-13B9-4A87-68ED06774224}"/>
              </a:ext>
            </a:extLst>
          </p:cNvPr>
          <p:cNvSpPr txBox="1"/>
          <p:nvPr/>
        </p:nvSpPr>
        <p:spPr>
          <a:xfrm>
            <a:off x="1" y="152400"/>
            <a:ext cx="9143999"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City of South Lake Tahoe Clean-up Reorganization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LAFCO Project No. 2024-01</a:t>
            </a:r>
          </a:p>
        </p:txBody>
      </p:sp>
      <p:cxnSp>
        <p:nvCxnSpPr>
          <p:cNvPr id="13" name="Straight Connector 12">
            <a:extLst>
              <a:ext uri="{FF2B5EF4-FFF2-40B4-BE49-F238E27FC236}">
                <a16:creationId xmlns:a16="http://schemas.microsoft.com/office/drawing/2014/main" id="{5FE3B526-E280-0E08-DC53-694848776860}"/>
              </a:ext>
            </a:extLst>
          </p:cNvPr>
          <p:cNvCxnSpPr>
            <a:cxnSpLocks/>
          </p:cNvCxnSpPr>
          <p:nvPr/>
        </p:nvCxnSpPr>
        <p:spPr>
          <a:xfrm>
            <a:off x="1371600" y="874931"/>
            <a:ext cx="6400800" cy="0"/>
          </a:xfrm>
          <a:prstGeom prst="line">
            <a:avLst/>
          </a:prstGeom>
          <a:ln w="19050"/>
          <a:effectLst/>
        </p:spPr>
        <p:style>
          <a:lnRef idx="2">
            <a:schemeClr val="dk1"/>
          </a:lnRef>
          <a:fillRef idx="0">
            <a:schemeClr val="dk1"/>
          </a:fillRef>
          <a:effectRef idx="1">
            <a:schemeClr val="dk1"/>
          </a:effectRef>
          <a:fontRef idx="minor">
            <a:schemeClr val="tx1"/>
          </a:fontRef>
        </p:style>
      </p:cxnSp>
      <p:sp>
        <p:nvSpPr>
          <p:cNvPr id="4" name="Oval 3">
            <a:extLst>
              <a:ext uri="{FF2B5EF4-FFF2-40B4-BE49-F238E27FC236}">
                <a16:creationId xmlns:a16="http://schemas.microsoft.com/office/drawing/2014/main" id="{54C0C4D1-7D16-595F-5D0B-4BC74F909AF3}"/>
              </a:ext>
            </a:extLst>
          </p:cNvPr>
          <p:cNvSpPr/>
          <p:nvPr/>
        </p:nvSpPr>
        <p:spPr>
          <a:xfrm>
            <a:off x="5181600" y="2732597"/>
            <a:ext cx="1219200" cy="86058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66FF554E-46BF-0FFC-CA06-20675462EF40}"/>
              </a:ext>
            </a:extLst>
          </p:cNvPr>
          <p:cNvSpPr txBox="1"/>
          <p:nvPr/>
        </p:nvSpPr>
        <p:spPr>
          <a:xfrm>
            <a:off x="223620" y="979435"/>
            <a:ext cx="44958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Annexation Area D:</a:t>
            </a:r>
          </a:p>
        </p:txBody>
      </p:sp>
      <p:pic>
        <p:nvPicPr>
          <p:cNvPr id="8" name="Picture 7">
            <a:extLst>
              <a:ext uri="{FF2B5EF4-FFF2-40B4-BE49-F238E27FC236}">
                <a16:creationId xmlns:a16="http://schemas.microsoft.com/office/drawing/2014/main" id="{9D20A288-DD2E-A651-2E6F-52FE9088E048}"/>
              </a:ext>
            </a:extLst>
          </p:cNvPr>
          <p:cNvPicPr>
            <a:picLocks noChangeAspect="1"/>
          </p:cNvPicPr>
          <p:nvPr/>
        </p:nvPicPr>
        <p:blipFill>
          <a:blip r:embed="rId3"/>
          <a:srcRect l="-1090" r="-1" b="15467"/>
          <a:stretch/>
        </p:blipFill>
        <p:spPr>
          <a:xfrm>
            <a:off x="4373879" y="1306003"/>
            <a:ext cx="4648827" cy="5170997"/>
          </a:xfrm>
          <a:prstGeom prst="rect">
            <a:avLst/>
          </a:prstGeom>
          <a:ln>
            <a:noFill/>
          </a:ln>
        </p:spPr>
      </p:pic>
      <p:sp>
        <p:nvSpPr>
          <p:cNvPr id="10" name="Oval 9">
            <a:extLst>
              <a:ext uri="{FF2B5EF4-FFF2-40B4-BE49-F238E27FC236}">
                <a16:creationId xmlns:a16="http://schemas.microsoft.com/office/drawing/2014/main" id="{60A74421-6ED1-CAE6-E02D-6EDAE7C882C2}"/>
              </a:ext>
            </a:extLst>
          </p:cNvPr>
          <p:cNvSpPr/>
          <p:nvPr/>
        </p:nvSpPr>
        <p:spPr>
          <a:xfrm rot="19055059">
            <a:off x="7065079" y="1772187"/>
            <a:ext cx="2261826" cy="171762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155C8D58-E04B-E5C7-9AF3-8BD0D1359FDA}"/>
              </a:ext>
            </a:extLst>
          </p:cNvPr>
          <p:cNvGraphicFramePr>
            <a:graphicFrameLocks noGrp="1"/>
          </p:cNvGraphicFramePr>
          <p:nvPr/>
        </p:nvGraphicFramePr>
        <p:xfrm>
          <a:off x="223620" y="1356815"/>
          <a:ext cx="4114799" cy="2196493"/>
        </p:xfrm>
        <a:graphic>
          <a:graphicData uri="http://schemas.openxmlformats.org/drawingml/2006/table">
            <a:tbl>
              <a:tblPr firstRow="1" firstCol="1" bandRow="1">
                <a:tableStyleId>{5C22544A-7EE6-4342-B048-85BDC9FD1C3A}</a:tableStyleId>
              </a:tblPr>
              <a:tblGrid>
                <a:gridCol w="457200">
                  <a:extLst>
                    <a:ext uri="{9D8B030D-6E8A-4147-A177-3AD203B41FA5}">
                      <a16:colId xmlns:a16="http://schemas.microsoft.com/office/drawing/2014/main" val="2754033306"/>
                    </a:ext>
                  </a:extLst>
                </a:gridCol>
                <a:gridCol w="990600">
                  <a:extLst>
                    <a:ext uri="{9D8B030D-6E8A-4147-A177-3AD203B41FA5}">
                      <a16:colId xmlns:a16="http://schemas.microsoft.com/office/drawing/2014/main" val="2489219752"/>
                    </a:ext>
                  </a:extLst>
                </a:gridCol>
                <a:gridCol w="533400">
                  <a:extLst>
                    <a:ext uri="{9D8B030D-6E8A-4147-A177-3AD203B41FA5}">
                      <a16:colId xmlns:a16="http://schemas.microsoft.com/office/drawing/2014/main" val="3621390680"/>
                    </a:ext>
                  </a:extLst>
                </a:gridCol>
                <a:gridCol w="457200">
                  <a:extLst>
                    <a:ext uri="{9D8B030D-6E8A-4147-A177-3AD203B41FA5}">
                      <a16:colId xmlns:a16="http://schemas.microsoft.com/office/drawing/2014/main" val="1424978816"/>
                    </a:ext>
                  </a:extLst>
                </a:gridCol>
                <a:gridCol w="1676399">
                  <a:extLst>
                    <a:ext uri="{9D8B030D-6E8A-4147-A177-3AD203B41FA5}">
                      <a16:colId xmlns:a16="http://schemas.microsoft.com/office/drawing/2014/main" val="1241602015"/>
                    </a:ext>
                  </a:extLst>
                </a:gridCol>
              </a:tblGrid>
              <a:tr h="397460">
                <a:tc>
                  <a:txBody>
                    <a:bodyPr/>
                    <a:lstStyle/>
                    <a:p>
                      <a:pPr marL="0" marR="0" algn="ctr">
                        <a:spcBef>
                          <a:spcPts val="600"/>
                        </a:spcBef>
                        <a:spcAft>
                          <a:spcPts val="600"/>
                        </a:spcAft>
                        <a:buNone/>
                      </a:pPr>
                      <a:r>
                        <a:rPr lang="en-US" sz="950" dirty="0">
                          <a:effectLst/>
                        </a:rPr>
                        <a:t>Area</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ctr">
                        <a:spcBef>
                          <a:spcPts val="600"/>
                        </a:spcBef>
                        <a:spcAft>
                          <a:spcPts val="600"/>
                        </a:spcAft>
                        <a:buNone/>
                      </a:pPr>
                      <a:r>
                        <a:rPr lang="en-US" sz="950" dirty="0">
                          <a:effectLst/>
                        </a:rPr>
                        <a:t>General Location</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600"/>
                        </a:spcBef>
                        <a:spcAft>
                          <a:spcPts val="600"/>
                        </a:spcAft>
                        <a:buNone/>
                      </a:pPr>
                      <a:r>
                        <a:rPr lang="en-US" sz="950" dirty="0">
                          <a:effectLst/>
                        </a:rPr>
                        <a:t>Parcels</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600"/>
                        </a:spcBef>
                        <a:spcAft>
                          <a:spcPts val="600"/>
                        </a:spcAft>
                        <a:buNone/>
                      </a:pPr>
                      <a:r>
                        <a:rPr lang="en-US" sz="950">
                          <a:effectLst/>
                        </a:rPr>
                        <a:t>Acres</a:t>
                      </a:r>
                      <a:endParaRPr lang="en-US" sz="1200">
                        <a:effectLst/>
                        <a:latin typeface="Times New Roman" panose="02020603050405020304" pitchFamily="18" charset="0"/>
                        <a:ea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600"/>
                        </a:spcBef>
                        <a:spcAft>
                          <a:spcPts val="600"/>
                        </a:spcAft>
                        <a:buNone/>
                      </a:pPr>
                      <a:r>
                        <a:rPr lang="en-US" sz="950" dirty="0">
                          <a:effectLst/>
                        </a:rPr>
                        <a:t>Description</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49692964"/>
                  </a:ext>
                </a:extLst>
              </a:tr>
              <a:tr h="1799033">
                <a:tc>
                  <a:txBody>
                    <a:bodyPr/>
                    <a:lstStyle/>
                    <a:p>
                      <a:pPr marL="0" marR="0" algn="ctr">
                        <a:spcBef>
                          <a:spcPts val="300"/>
                        </a:spcBef>
                        <a:spcAft>
                          <a:spcPts val="300"/>
                        </a:spcAft>
                        <a:buNone/>
                      </a:pPr>
                      <a:r>
                        <a:rPr lang="en-US" sz="950" dirty="0">
                          <a:effectLst/>
                        </a:rPr>
                        <a:t>D</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300"/>
                        </a:spcBef>
                        <a:spcAft>
                          <a:spcPts val="300"/>
                        </a:spcAft>
                        <a:buNone/>
                      </a:pPr>
                      <a:r>
                        <a:rPr lang="en-US" sz="950" dirty="0">
                          <a:effectLst/>
                        </a:rPr>
                        <a:t>Barbara Ave, adjacent to Tahoe Sierra neighborhood</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buNone/>
                      </a:pPr>
                      <a:r>
                        <a:rPr lang="en-US" sz="950">
                          <a:effectLst/>
                        </a:rPr>
                        <a:t>63</a:t>
                      </a:r>
                      <a:endParaRPr lang="en-US" sz="1200">
                        <a:effectLst/>
                        <a:latin typeface="Times New Roman" panose="02020603050405020304" pitchFamily="18" charset="0"/>
                        <a:ea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buNone/>
                      </a:pPr>
                      <a:r>
                        <a:rPr lang="en-US" sz="950" dirty="0">
                          <a:effectLst/>
                        </a:rPr>
                        <a:t>68.61</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buNone/>
                      </a:pPr>
                      <a:r>
                        <a:rPr lang="en-US" sz="950" dirty="0">
                          <a:effectLst/>
                        </a:rPr>
                        <a:t>All publicly owned:</a:t>
                      </a:r>
                    </a:p>
                    <a:p>
                      <a:pPr marL="111125" marR="0" indent="-111125">
                        <a:spcBef>
                          <a:spcPts val="0"/>
                        </a:spcBef>
                        <a:spcAft>
                          <a:spcPts val="0"/>
                        </a:spcAft>
                        <a:buFont typeface="Arial" panose="020B0604020202020204" pitchFamily="34" charset="0"/>
                        <a:buChar char="•"/>
                      </a:pPr>
                      <a:r>
                        <a:rPr lang="en-US" sz="950" dirty="0">
                          <a:effectLst/>
                        </a:rPr>
                        <a:t>State of California</a:t>
                      </a:r>
                    </a:p>
                    <a:p>
                      <a:pPr marL="111125" marR="0" indent="-111125">
                        <a:spcBef>
                          <a:spcPts val="0"/>
                        </a:spcBef>
                        <a:spcAft>
                          <a:spcPts val="0"/>
                        </a:spcAft>
                        <a:buFont typeface="Arial" panose="020B0604020202020204" pitchFamily="34" charset="0"/>
                        <a:buChar char="•"/>
                      </a:pPr>
                      <a:r>
                        <a:rPr lang="en-US" sz="950" dirty="0">
                          <a:effectLst/>
                        </a:rPr>
                        <a:t>Lake Tahoe Community College District</a:t>
                      </a:r>
                    </a:p>
                    <a:p>
                      <a:pPr marL="111125" marR="0" indent="-111125">
                        <a:spcBef>
                          <a:spcPts val="0"/>
                        </a:spcBef>
                        <a:spcAft>
                          <a:spcPts val="0"/>
                        </a:spcAft>
                        <a:buFont typeface="Arial" panose="020B0604020202020204" pitchFamily="34" charset="0"/>
                        <a:buChar char="•"/>
                      </a:pPr>
                      <a:r>
                        <a:rPr lang="en-US" sz="950" dirty="0">
                          <a:effectLst/>
                        </a:rPr>
                        <a:t>US Forest Service</a:t>
                      </a:r>
                    </a:p>
                    <a:p>
                      <a:pPr marL="111125" marR="0" indent="-111125">
                        <a:spcBef>
                          <a:spcPts val="0"/>
                        </a:spcBef>
                        <a:spcAft>
                          <a:spcPts val="0"/>
                        </a:spcAft>
                        <a:buFont typeface="Arial" panose="020B0604020202020204" pitchFamily="34" charset="0"/>
                        <a:buChar char="•"/>
                      </a:pPr>
                      <a:r>
                        <a:rPr lang="en-US" sz="950" dirty="0">
                          <a:effectLst/>
                        </a:rPr>
                        <a:t>City of South Lake Tahoe</a:t>
                      </a:r>
                    </a:p>
                    <a:p>
                      <a:pPr marL="111125" marR="0" indent="-111125">
                        <a:spcBef>
                          <a:spcPts val="0"/>
                        </a:spcBef>
                        <a:spcAft>
                          <a:spcPts val="0"/>
                        </a:spcAft>
                        <a:buFont typeface="Arial" panose="020B0604020202020204" pitchFamily="34" charset="0"/>
                        <a:buChar char="•"/>
                      </a:pPr>
                      <a:r>
                        <a:rPr lang="en-US" sz="950" dirty="0">
                          <a:effectLst/>
                        </a:rPr>
                        <a:t>South Tahoe Public Utility District</a:t>
                      </a:r>
                    </a:p>
                    <a:p>
                      <a:pPr marL="0" marR="0">
                        <a:spcBef>
                          <a:spcPts val="600"/>
                        </a:spcBef>
                        <a:spcAft>
                          <a:spcPts val="0"/>
                        </a:spcAft>
                        <a:buNone/>
                      </a:pPr>
                      <a:r>
                        <a:rPr lang="en-US" sz="950" dirty="0">
                          <a:effectLst/>
                        </a:rPr>
                        <a:t>All vacant or public right-of-way; all nontaxable</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4426732"/>
                  </a:ext>
                </a:extLst>
              </a:tr>
            </a:tbl>
          </a:graphicData>
        </a:graphic>
      </p:graphicFrame>
      <p:pic>
        <p:nvPicPr>
          <p:cNvPr id="5" name="Picture 4">
            <a:extLst>
              <a:ext uri="{FF2B5EF4-FFF2-40B4-BE49-F238E27FC236}">
                <a16:creationId xmlns:a16="http://schemas.microsoft.com/office/drawing/2014/main" id="{3631E6FC-557D-3CF3-5714-CD437BF7720B}"/>
              </a:ext>
            </a:extLst>
          </p:cNvPr>
          <p:cNvPicPr>
            <a:picLocks noChangeAspect="1"/>
          </p:cNvPicPr>
          <p:nvPr/>
        </p:nvPicPr>
        <p:blipFill>
          <a:blip r:embed="rId4"/>
          <a:stretch>
            <a:fillRect/>
          </a:stretch>
        </p:blipFill>
        <p:spPr>
          <a:xfrm>
            <a:off x="223620" y="3698179"/>
            <a:ext cx="6477000" cy="3007421"/>
          </a:xfrm>
          <a:prstGeom prst="rect">
            <a:avLst/>
          </a:prstGeom>
          <a:ln w="25400">
            <a:solidFill>
              <a:schemeClr val="tx1"/>
            </a:solidFill>
          </a:ln>
        </p:spPr>
      </p:pic>
      <p:sp>
        <p:nvSpPr>
          <p:cNvPr id="3" name="TextBox 2">
            <a:extLst>
              <a:ext uri="{FF2B5EF4-FFF2-40B4-BE49-F238E27FC236}">
                <a16:creationId xmlns:a16="http://schemas.microsoft.com/office/drawing/2014/main" id="{72A622CC-38D7-C0F7-B0D1-DE3B8D96699B}"/>
              </a:ext>
            </a:extLst>
          </p:cNvPr>
          <p:cNvSpPr txBox="1"/>
          <p:nvPr/>
        </p:nvSpPr>
        <p:spPr>
          <a:xfrm>
            <a:off x="304801" y="3910760"/>
            <a:ext cx="1066800" cy="246221"/>
          </a:xfrm>
          <a:prstGeom prst="rect">
            <a:avLst/>
          </a:prstGeom>
          <a:solidFill>
            <a:schemeClr val="bg1"/>
          </a:solid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Barbara Ave</a:t>
            </a:r>
          </a:p>
        </p:txBody>
      </p:sp>
    </p:spTree>
    <p:extLst>
      <p:ext uri="{BB962C8B-B14F-4D97-AF65-F5344CB8AC3E}">
        <p14:creationId xmlns:p14="http://schemas.microsoft.com/office/powerpoint/2010/main" val="26423729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uEDLAFCO.potx" id="{F7AB49FC-F812-4DDA-8E23-6B9440DA6C90}" vid="{A5EC73FF-401D-43E1-847F-E76DEE5B50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3CA5D653D4D14B8810D3B3D6B1DB5E" ma:contentTypeVersion="13" ma:contentTypeDescription="Create a new document." ma:contentTypeScope="" ma:versionID="75c5c3394d8388c09f71ac166aee3cad">
  <xsd:schema xmlns:xsd="http://www.w3.org/2001/XMLSchema" xmlns:xs="http://www.w3.org/2001/XMLSchema" xmlns:p="http://schemas.microsoft.com/office/2006/metadata/properties" xmlns:ns2="a9f53f54-47e9-4c68-b155-2888f80af4e7" xmlns:ns3="a6554912-2bca-4798-be92-2d62c5418bae" targetNamespace="http://schemas.microsoft.com/office/2006/metadata/properties" ma:root="true" ma:fieldsID="40a329cfa4c429d53089c2c7d8e112fc" ns2:_="" ns3:_="">
    <xsd:import namespace="a9f53f54-47e9-4c68-b155-2888f80af4e7"/>
    <xsd:import namespace="a6554912-2bca-4798-be92-2d62c5418ba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f53f54-47e9-4c68-b155-2888f80af4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0125e15-418d-4e47-9dbe-6073306fd50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554912-2bca-4798-be92-2d62c5418ba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ba0ac04-b987-4928-92fb-9bb4ad1292f9}" ma:internalName="TaxCatchAll" ma:showField="CatchAllData" ma:web="a6554912-2bca-4798-be92-2d62c5418b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9f53f54-47e9-4c68-b155-2888f80af4e7">
      <Terms xmlns="http://schemas.microsoft.com/office/infopath/2007/PartnerControls"/>
    </lcf76f155ced4ddcb4097134ff3c332f>
    <TaxCatchAll xmlns="a6554912-2bca-4798-be92-2d62c5418bae" xsi:nil="true"/>
  </documentManagement>
</p:properties>
</file>

<file path=customXml/itemProps1.xml><?xml version="1.0" encoding="utf-8"?>
<ds:datastoreItem xmlns:ds="http://schemas.openxmlformats.org/officeDocument/2006/customXml" ds:itemID="{C282C034-A592-47B1-BF4B-38EF88187C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f53f54-47e9-4c68-b155-2888f80af4e7"/>
    <ds:schemaRef ds:uri="a6554912-2bca-4798-be92-2d62c5418b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86E8A72-2528-4397-8229-1B87382EB5AA}">
  <ds:schemaRefs>
    <ds:schemaRef ds:uri="http://schemas.microsoft.com/sharepoint/v3/contenttype/forms"/>
  </ds:schemaRefs>
</ds:datastoreItem>
</file>

<file path=customXml/itemProps3.xml><?xml version="1.0" encoding="utf-8"?>
<ds:datastoreItem xmlns:ds="http://schemas.openxmlformats.org/officeDocument/2006/customXml" ds:itemID="{7948AD0A-D3DB-4018-B0A5-B20545F4BB0D}">
  <ds:schemaRefs>
    <ds:schemaRef ds:uri="a9f53f54-47e9-4c68-b155-2888f80af4e7"/>
    <ds:schemaRef ds:uri="http://purl.org/dc/elements/1.1/"/>
    <ds:schemaRef ds:uri="http://schemas.microsoft.com/office/2006/metadata/properties"/>
    <ds:schemaRef ds:uri="http://purl.org/dc/terms/"/>
    <ds:schemaRef ds:uri="http://schemas.microsoft.com/office/2006/documentManagement/types"/>
    <ds:schemaRef ds:uri="a6554912-2bca-4798-be92-2d62c5418bae"/>
    <ds:schemaRef ds:uri="http://purl.org/dc/dcmitype/"/>
    <ds:schemaRef ds:uri="http://schemas.openxmlformats.org/package/2006/metadata/core-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Gallery</Template>
  <TotalTime>27100</TotalTime>
  <Words>1401</Words>
  <Application>Microsoft Office PowerPoint</Application>
  <PresentationFormat>On-screen Show (4:3)</PresentationFormat>
  <Paragraphs>278</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Times New Roman</vt:lpstr>
      <vt:lpstr>Wingdings</vt:lpstr>
      <vt:lpstr>Office Theme</vt:lpstr>
      <vt:lpstr>PowerPoint Presentation</vt:lpstr>
      <vt:lpstr>City of South Lake Tahoe Clean-up Reorganization LAFCO Project No. 2024-01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El Dorado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HP Authorized Customer</dc:creator>
  <cp:lastModifiedBy>Erica Sanchez</cp:lastModifiedBy>
  <cp:revision>294</cp:revision>
  <cp:lastPrinted>2025-03-26T20:44:42Z</cp:lastPrinted>
  <dcterms:created xsi:type="dcterms:W3CDTF">2008-07-22T20:34:14Z</dcterms:created>
  <dcterms:modified xsi:type="dcterms:W3CDTF">2025-03-26T20:54:53Z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0x0101006E3CA5D653D4D14B8810D3B3D6B1DB5E</vt:lpwstr>
  </property>
  <property fmtid="{D5CDD505-2E9C-101B-9397-08002B2CF9AE}" pid="3" name="MediaServiceImageTags">
    <vt:lpwstr/>
  </property>
</Properties>
</file>